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82" r:id="rId2"/>
    <p:sldId id="280" r:id="rId3"/>
    <p:sldId id="271" r:id="rId4"/>
    <p:sldId id="284" r:id="rId5"/>
    <p:sldId id="279" r:id="rId6"/>
    <p:sldId id="281" r:id="rId7"/>
    <p:sldId id="291" r:id="rId8"/>
    <p:sldId id="290" r:id="rId9"/>
    <p:sldId id="293" r:id="rId10"/>
    <p:sldId id="278" r:id="rId11"/>
    <p:sldId id="289" r:id="rId12"/>
  </p:sldIdLst>
  <p:sldSz cx="9144000" cy="6858000" type="screen4x3"/>
  <p:notesSz cx="6858000" cy="96615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7C80"/>
    <a:srgbClr val="003300"/>
    <a:srgbClr val="3278CC"/>
    <a:srgbClr val="FFFFCC"/>
    <a:srgbClr val="E0FCD8"/>
    <a:srgbClr val="D7FBCD"/>
    <a:srgbClr val="CAF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238" autoAdjust="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30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205E-2"/>
          <c:w val="0.58058060598629857"/>
          <c:h val="0.879369514498400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ФК'!$F$5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4"/>
                  <c:y val="3.4507035450167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ФК'!$G$5</c:f>
              <c:numCache>
                <c:formatCode>#,##0.0</c:formatCode>
                <c:ptCount val="1"/>
                <c:pt idx="0">
                  <c:v>6.6028435779642765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9-488C-A121-A23CAE6743E3}"/>
            </c:ext>
          </c:extLst>
        </c:ser>
        <c:ser>
          <c:idx val="1"/>
          <c:order val="1"/>
          <c:tx>
            <c:strRef>
              <c:f>'Структура расх. по ФК'!$F$6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4"/>
                  <c:y val="-1.405825944785621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ФК'!$G$6</c:f>
              <c:numCache>
                <c:formatCode>#,##0.0</c:formatCode>
                <c:ptCount val="1"/>
                <c:pt idx="0">
                  <c:v>1.3025510490987441E-2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9-488C-A121-A23CAE6743E3}"/>
            </c:ext>
          </c:extLst>
        </c:ser>
        <c:ser>
          <c:idx val="2"/>
          <c:order val="2"/>
          <c:tx>
            <c:strRef>
              <c:f>'Структура расх. по ФК'!$F$7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4"/>
                  <c:y val="-3.4507035450167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ФК'!$G$7</c:f>
              <c:numCache>
                <c:formatCode>#,##0.0</c:formatCode>
                <c:ptCount val="1"/>
                <c:pt idx="0">
                  <c:v>1.8584591796568226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C9-488C-A121-A23CAE6743E3}"/>
            </c:ext>
          </c:extLst>
        </c:ser>
        <c:ser>
          <c:idx val="3"/>
          <c:order val="3"/>
          <c:tx>
            <c:strRef>
              <c:f>'Структура расх. по ФК'!$F$8</c:f>
              <c:strCache>
                <c:ptCount val="1"/>
                <c:pt idx="0">
                  <c:v>Жилищные и коммунальные услуги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027446024516274"/>
                  <c:y val="-3.8341150500186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7926711846833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ФК'!$G$8</c:f>
              <c:numCache>
                <c:formatCode>#,##0.0</c:formatCode>
                <c:ptCount val="1"/>
                <c:pt idx="0">
                  <c:v>18.702337820918089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C9-488C-A121-A23CAE6743E3}"/>
            </c:ext>
          </c:extLst>
        </c:ser>
        <c:ser>
          <c:idx val="4"/>
          <c:order val="4"/>
          <c:tx>
            <c:strRef>
              <c:f>'Структура расх. по ФК'!$F$9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798679776688"/>
                  <c:y val="3.8341150500186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ФК'!$G$9</c:f>
              <c:numCache>
                <c:formatCode>#,##0.0</c:formatCode>
                <c:ptCount val="1"/>
                <c:pt idx="0">
                  <c:v>18.326376830887529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C9-488C-A121-A23CAE6743E3}"/>
            </c:ext>
          </c:extLst>
        </c:ser>
        <c:ser>
          <c:idx val="5"/>
          <c:order val="5"/>
          <c:tx>
            <c:strRef>
              <c:f>'Структура расх. по ФК'!$F$10</c:f>
              <c:strCache>
                <c:ptCount val="1"/>
                <c:pt idx="0">
                  <c:v>Физкультура, культура и средства массовой информации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4"/>
                  <c:y val="3.8341150500186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ФК'!$G$10</c:f>
              <c:numCache>
                <c:formatCode>#,##0.0</c:formatCode>
                <c:ptCount val="1"/>
                <c:pt idx="0">
                  <c:v>7.2925070607447795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C9-488C-A121-A23CAE6743E3}"/>
            </c:ext>
          </c:extLst>
        </c:ser>
        <c:ser>
          <c:idx val="6"/>
          <c:order val="6"/>
          <c:tx>
            <c:strRef>
              <c:f>'Структура расх. по ФК'!$F$11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827611747341"/>
                  <c:y val="-7.6682301000372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ФК'!$G$11</c:f>
              <c:numCache>
                <c:formatCode>#,##0.0</c:formatCode>
                <c:ptCount val="1"/>
                <c:pt idx="0">
                  <c:v>42.228360725160229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C9-488C-A121-A23CAE6743E3}"/>
            </c:ext>
          </c:extLst>
        </c:ser>
        <c:ser>
          <c:idx val="7"/>
          <c:order val="7"/>
          <c:tx>
            <c:strRef>
              <c:f>'Структура расх. по ФК'!$F$12</c:f>
              <c:strCache>
                <c:ptCount val="1"/>
                <c:pt idx="0">
                  <c:v>Социальная защита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4"/>
                  <c:y val="3.0672920400149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ФК'!$G$12</c:f>
              <c:numCache>
                <c:formatCode>#,##0.0</c:formatCode>
                <c:ptCount val="1"/>
                <c:pt idx="0">
                  <c:v>4.8899602578477266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AC9-488C-A121-A23CAE6743E3}"/>
            </c:ext>
          </c:extLst>
        </c:ser>
        <c:ser>
          <c:idx val="8"/>
          <c:order val="8"/>
          <c:tx>
            <c:strRef>
              <c:f>'Структура расх. по ФК'!$F$13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4"/>
                  <c:y val="-3.8341150500186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ФК'!$G$13</c:f>
              <c:numCache>
                <c:formatCode>#,##0.0</c:formatCode>
                <c:ptCount val="1"/>
                <c:pt idx="0">
                  <c:v>8.6129036330273523E-2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C9-488C-A121-A23CAE674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15136"/>
        <c:axId val="32716672"/>
      </c:barChart>
      <c:catAx>
        <c:axId val="32715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716672"/>
        <c:crosses val="autoZero"/>
        <c:auto val="1"/>
        <c:lblAlgn val="ctr"/>
        <c:lblOffset val="100"/>
        <c:noMultiLvlLbl val="0"/>
      </c:catAx>
      <c:valAx>
        <c:axId val="3271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1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198E-2"/>
          <c:w val="0.58058060598629435"/>
          <c:h val="0.879369514498400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экон.'!$D$5</c:f>
              <c:strCache>
                <c:ptCount val="1"/>
                <c:pt idx="0">
                  <c:v>Оплата труда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экон.'!$E$5</c:f>
              <c:numCache>
                <c:formatCode>0</c:formatCode>
                <c:ptCount val="1"/>
                <c:pt idx="0">
                  <c:v>57.227895938221799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4C15-A164-6F04DC1AC4BC}"/>
            </c:ext>
          </c:extLst>
        </c:ser>
        <c:ser>
          <c:idx val="1"/>
          <c:order val="1"/>
          <c:tx>
            <c:strRef>
              <c:f>'Структура расх. по экон.'!$D$6</c:f>
              <c:strCache>
                <c:ptCount val="1"/>
                <c:pt idx="0">
                  <c:v>Лекарственные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экон.'!$E$6</c:f>
              <c:numCache>
                <c:formatCode>0</c:formatCode>
                <c:ptCount val="1"/>
                <c:pt idx="0">
                  <c:v>1.7962006823760828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9-4C15-A164-6F04DC1AC4BC}"/>
            </c:ext>
          </c:extLst>
        </c:ser>
        <c:ser>
          <c:idx val="2"/>
          <c:order val="2"/>
          <c:tx>
            <c:strRef>
              <c:f>'Структура расх. по экон.'!$D$7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экон.'!$E$7</c:f>
              <c:numCache>
                <c:formatCode>0</c:formatCode>
                <c:ptCount val="1"/>
                <c:pt idx="0">
                  <c:v>2.6180128464814492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9-4C15-A164-6F04DC1AC4BC}"/>
            </c:ext>
          </c:extLst>
        </c:ser>
        <c:ser>
          <c:idx val="3"/>
          <c:order val="3"/>
          <c:tx>
            <c:strRef>
              <c:f>'Структура расх. по экон.'!$D$8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экон.'!$E$8</c:f>
              <c:numCache>
                <c:formatCode>0</c:formatCode>
                <c:ptCount val="1"/>
                <c:pt idx="0">
                  <c:v>11.870371496740168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C9-4C15-A164-6F04DC1AC4BC}"/>
            </c:ext>
          </c:extLst>
        </c:ser>
        <c:ser>
          <c:idx val="4"/>
          <c:order val="4"/>
          <c:tx>
            <c:strRef>
              <c:f>'Структура расх. по экон.'!$D$9</c:f>
              <c:strCache>
                <c:ptCount val="1"/>
                <c:pt idx="0">
                  <c:v>Трансферты населению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экон.'!$E$9</c:f>
              <c:numCache>
                <c:formatCode>0</c:formatCode>
                <c:ptCount val="1"/>
                <c:pt idx="0">
                  <c:v>2.8591856244269063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9-4C15-A164-6F04DC1AC4BC}"/>
            </c:ext>
          </c:extLst>
        </c:ser>
        <c:ser>
          <c:idx val="5"/>
          <c:order val="5"/>
          <c:tx>
            <c:strRef>
              <c:f>'Структура расх. по экон.'!$D$10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экон.'!$E$10</c:f>
              <c:numCache>
                <c:formatCode>0</c:formatCode>
                <c:ptCount val="1"/>
                <c:pt idx="0">
                  <c:v>1.1910595650283022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C9-4C15-A164-6F04DC1AC4BC}"/>
            </c:ext>
          </c:extLst>
        </c:ser>
        <c:ser>
          <c:idx val="6"/>
          <c:order val="6"/>
          <c:tx>
            <c:strRef>
              <c:f>'Структура расх. по экон.'!$D$11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экон.'!$E$11</c:f>
              <c:numCache>
                <c:formatCode>0</c:formatCode>
                <c:ptCount val="1"/>
                <c:pt idx="0">
                  <c:v>16.60236157669501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C9-4C15-A164-6F04DC1AC4BC}"/>
            </c:ext>
          </c:extLst>
        </c:ser>
        <c:ser>
          <c:idx val="7"/>
          <c:order val="7"/>
          <c:tx>
            <c:strRef>
              <c:f>'Структура расх. по экон.'!$D$12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экон.'!$E$12</c:f>
              <c:numCache>
                <c:formatCode>0</c:formatCode>
                <c:ptCount val="1"/>
                <c:pt idx="0">
                  <c:v>4.1864105480238898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C9-4C15-A164-6F04DC1AC4BC}"/>
            </c:ext>
          </c:extLst>
        </c:ser>
        <c:ser>
          <c:idx val="8"/>
          <c:order val="8"/>
          <c:tx>
            <c:strRef>
              <c:f>'Структура расх. по экон.'!$D$13</c:f>
              <c:strCache>
                <c:ptCount val="1"/>
                <c:pt idx="0">
                  <c:v>Жилищное строительство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экон.'!$E$13</c:f>
              <c:numCache>
                <c:formatCode>0</c:formatCode>
                <c:ptCount val="1"/>
                <c:pt idx="0">
                  <c:v>1.648501722006916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C9-4C15-A164-6F04DC1AC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95648"/>
        <c:axId val="32809728"/>
      </c:barChart>
      <c:catAx>
        <c:axId val="32795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809728"/>
        <c:crosses val="autoZero"/>
        <c:auto val="1"/>
        <c:lblAlgn val="ctr"/>
        <c:lblOffset val="100"/>
        <c:noMultiLvlLbl val="0"/>
      </c:catAx>
      <c:valAx>
        <c:axId val="328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44121-B142-470F-A402-B0985DE983AB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4A7C471-24BA-4E76-95C3-8185F017D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56B80-4127-4A42-B11C-1BF321CF485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7A076-C8B5-4CB7-A2AE-4CB2B722D906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0880-F08B-4F48-92D2-50D8847722DF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4879-8A23-4D8B-B9DF-87774840C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394E-0135-4FC1-89BB-02BCFF17805D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3BE34-D2D4-4195-BA60-C530BF999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CCC6-DA35-47F8-87EA-5DE04BAD6A2E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F43A-CB43-4506-BA7B-B3BFD4C47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84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716-4F43-4774-A196-2D529B5F935D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EE87-0219-4FFD-B3BE-17B5532B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5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6A35-933E-4EF9-9A32-9E24C4E952DA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733-1B2A-426C-998B-99ADF4823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10CD-3D8B-4561-B607-E8BB9A21F32A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4EE8-2A6B-440C-8BFB-90E2716DE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CCF5-DEC7-4AB2-B01C-B9517E53E045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9816-8D54-4683-A1E8-349368101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1747-87E3-4226-ACED-8BD4D22E0867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DD80-3AF7-45A3-85C3-E23DF6AC1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5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EFAB-8659-4A45-BC3B-0B72F9E3699D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6A5-2469-40ED-B071-8C2C0DA3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5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F5ED-1EF7-415A-9E7B-5C01E97823E5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4B0F-39C0-44AB-91C7-6AAD56EF2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0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C61C-B7A8-4FB0-8F6C-03DE8D9B88B0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D219-969E-4ADA-A69F-E85D0C8D4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3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FEA9-A423-4E31-AFC1-02FCC7F22084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78B7-FA12-4B13-8BB0-F6DB0DDF3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54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0F9-927B-4BCB-8959-31C57F8812D2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F929-0D30-4E6E-9EAD-5201D3EAD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5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6711B-A86D-4783-ABD6-F3F82DB97217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81E72A-E8AA-4A02-8382-9365F0BEF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260648"/>
            <a:ext cx="6048672" cy="59766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 исполнении  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местных бюджетов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января 2020 года</a:t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824413" y="5949950"/>
            <a:ext cx="3960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Шумилинского райисполкома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39569"/>
              </p:ext>
            </p:extLst>
          </p:nvPr>
        </p:nvGraphicFramePr>
        <p:xfrm>
          <a:off x="0" y="1238250"/>
          <a:ext cx="9144000" cy="498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19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2015 г.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2016 г.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</a:t>
                      </a:r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7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 месяцев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1987,5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35,6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103,4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0</a:t>
                      </a:r>
                      <a:r>
                        <a:rPr lang="ru-RU" sz="1400" b="0" dirty="0" smtClean="0">
                          <a:latin typeface="+mn-lt"/>
                        </a:rPr>
                        <a:t>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1,8</a:t>
                      </a: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Бюджетные кредиты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 органов местного управления и самоуправления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Долг, гарантированный местными исполнительными и распорядительными органами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4069,5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ВСЕГО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4105,2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Долговые обязательства 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</a:t>
            </a:r>
          </a:p>
        </p:txBody>
      </p:sp>
      <p:sp>
        <p:nvSpPr>
          <p:cNvPr id="12349" name="TextBox 3"/>
          <p:cNvSpPr txBox="1">
            <a:spLocks noChangeArrowheads="1"/>
          </p:cNvSpPr>
          <p:nvPr/>
        </p:nvSpPr>
        <p:spPr bwMode="auto">
          <a:xfrm>
            <a:off x="8213725" y="992188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313724"/>
              </p:ext>
            </p:extLst>
          </p:nvPr>
        </p:nvGraphicFramePr>
        <p:xfrm>
          <a:off x="266700" y="1854200"/>
          <a:ext cx="8067675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Лист" r:id="rId3" imgW="8115300" imgH="3629025" progId="Excel.Sheet.8">
                  <p:embed/>
                </p:oleObj>
              </mc:Choice>
              <mc:Fallback>
                <p:oleObj name="Лист" r:id="rId3" imgW="8115300" imgH="3629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854200"/>
                        <a:ext cx="8067675" cy="352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40960" cy="9807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просроченной задолженности </a:t>
            </a:r>
            <a:b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бюджетным ссудам (займам), исполненным гарантиям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0609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местных бюджетов </a:t>
            </a:r>
            <a:b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100" b="1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76375" y="1844675"/>
            <a:ext cx="3959225" cy="1512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РАЙОННЫЙ БЮДЖЕТ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573463"/>
            <a:ext cx="3959225" cy="15113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БЮДЖЕТЫ сельских Советов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084888" y="227806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Базовый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(1)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107113" y="4005263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Первичный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5823"/>
              </p:ext>
            </p:extLst>
          </p:nvPr>
        </p:nvGraphicFramePr>
        <p:xfrm>
          <a:off x="323850" y="836613"/>
          <a:ext cx="8424863" cy="4432297"/>
        </p:xfrm>
        <a:graphic>
          <a:graphicData uri="http://schemas.openxmlformats.org/drawingml/2006/table">
            <a:tbl>
              <a:tblPr/>
              <a:tblGrid>
                <a:gridCol w="210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36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ДЕФИЦИТ(-); ПРОФИЦИТ (+)</a:t>
                      </a: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план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525" marR="9525" marT="9527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Консолидированный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бюджет района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34030,7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34129,1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34458,2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34275,8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-427,5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-146,7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Районный бюджет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33349,5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33447,5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33777,0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33595,5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-427,5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-148,0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Добейский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Ковляковский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72,0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72,0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72,0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Ловжанский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Мишневичский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85,1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85,1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85,1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84,8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76,1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76,2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76,1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Обольский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Светлосельский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89,7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89,7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89,7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89,6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Сиротинский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78,9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 по бюджетам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сельских Советов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681,2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681,6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681,2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680,3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+1,3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06524" cy="4766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11406" name="TextBox 1"/>
          <p:cNvSpPr txBox="1">
            <a:spLocks noChangeArrowheads="1"/>
          </p:cNvSpPr>
          <p:nvPr/>
        </p:nvSpPr>
        <p:spPr bwMode="auto">
          <a:xfrm>
            <a:off x="8101013" y="5492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местных бюджетов</a:t>
            </a:r>
            <a:b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25413" y="825500"/>
            <a:ext cx="67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  <p:graphicFrame>
        <p:nvGraphicFramePr>
          <p:cNvPr id="102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717434"/>
              </p:ext>
            </p:extLst>
          </p:nvPr>
        </p:nvGraphicFramePr>
        <p:xfrm>
          <a:off x="190500" y="1003300"/>
          <a:ext cx="2755900" cy="41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Лист" r:id="rId4" imgW="2828857" imgH="4248240" progId="Excel.Sheet.8">
                  <p:embed/>
                </p:oleObj>
              </mc:Choice>
              <mc:Fallback>
                <p:oleObj name="Лист" r:id="rId4" imgW="2828857" imgH="4248240" progId="Excel.Sheet.8">
                  <p:embed/>
                  <p:pic>
                    <p:nvPicPr>
                      <p:cNvPr id="0" name="Picture 3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03300"/>
                        <a:ext cx="2755900" cy="413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841806"/>
              </p:ext>
            </p:extLst>
          </p:nvPr>
        </p:nvGraphicFramePr>
        <p:xfrm>
          <a:off x="3121025" y="1479550"/>
          <a:ext cx="5795963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Лист" r:id="rId6" imgW="6267585" imgH="5219790" progId="Excel.Sheet.8">
                  <p:embed/>
                </p:oleObj>
              </mc:Choice>
              <mc:Fallback>
                <p:oleObj name="Лист" r:id="rId6" imgW="6267585" imgH="5219790" progId="Excel.Sheet.8">
                  <p:embed/>
                  <p:pic>
                    <p:nvPicPr>
                      <p:cNvPr id="0" name="Picture 40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1479550"/>
                        <a:ext cx="5795963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3132138" y="1341438"/>
            <a:ext cx="679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361040" cy="8501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местных бюджетов</a:t>
            </a:r>
            <a:endParaRPr lang="ru-RU" sz="17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94761"/>
              </p:ext>
            </p:extLst>
          </p:nvPr>
        </p:nvGraphicFramePr>
        <p:xfrm>
          <a:off x="2438400" y="836613"/>
          <a:ext cx="6737350" cy="5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Лист" r:id="rId3" imgW="6629400" imgH="4657725" progId="Excel.Sheet.8">
                  <p:embed/>
                </p:oleObj>
              </mc:Choice>
              <mc:Fallback>
                <p:oleObj name="Лист" r:id="rId3" imgW="6629400" imgH="4657725" progId="Excel.Sheet.8">
                  <p:embed/>
                  <p:pic>
                    <p:nvPicPr>
                      <p:cNvPr id="0" name="Picture 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836613"/>
                        <a:ext cx="6737350" cy="561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652184"/>
              </p:ext>
            </p:extLst>
          </p:nvPr>
        </p:nvGraphicFramePr>
        <p:xfrm>
          <a:off x="698500" y="1485900"/>
          <a:ext cx="2274888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Лист" r:id="rId5" imgW="2352743" imgH="3629025" progId="Excel.Sheet.8">
                  <p:embed/>
                </p:oleObj>
              </mc:Choice>
              <mc:Fallback>
                <p:oleObj name="Лист" r:id="rId5" imgW="2352743" imgH="3629025" progId="Excel.Sheet.8">
                  <p:embed/>
                  <p:pic>
                    <p:nvPicPr>
                      <p:cNvPr id="0" name="Picture 5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1485900"/>
                        <a:ext cx="2274888" cy="373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619672" y="1556793"/>
            <a:ext cx="792088" cy="14401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502319" y="1188170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104,7%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2917173" y="1340768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119,0%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572000" y="1268760"/>
            <a:ext cx="376237" cy="1952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3638183" y="1556792"/>
            <a:ext cx="674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123,4%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8" name="TextBox 26"/>
          <p:cNvSpPr txBox="1">
            <a:spLocks noChangeArrowheads="1"/>
          </p:cNvSpPr>
          <p:nvPr/>
        </p:nvSpPr>
        <p:spPr bwMode="auto">
          <a:xfrm>
            <a:off x="5220072" y="1484785"/>
            <a:ext cx="648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111,6%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9" name="TextBox 27"/>
          <p:cNvSpPr txBox="1">
            <a:spLocks noChangeArrowheads="1"/>
          </p:cNvSpPr>
          <p:nvPr/>
        </p:nvSpPr>
        <p:spPr bwMode="auto">
          <a:xfrm>
            <a:off x="6084168" y="184482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128,2%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0" name="TextBox 28"/>
          <p:cNvSpPr txBox="1">
            <a:spLocks noChangeArrowheads="1"/>
          </p:cNvSpPr>
          <p:nvPr/>
        </p:nvSpPr>
        <p:spPr bwMode="auto">
          <a:xfrm>
            <a:off x="6876256" y="1052737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130,1%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1" name="TextBox 29"/>
          <p:cNvSpPr txBox="1">
            <a:spLocks noChangeArrowheads="1"/>
          </p:cNvSpPr>
          <p:nvPr/>
        </p:nvSpPr>
        <p:spPr bwMode="auto">
          <a:xfrm>
            <a:off x="7689897" y="1311280"/>
            <a:ext cx="616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116,1%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2" name="TextBox 30"/>
          <p:cNvSpPr txBox="1">
            <a:spLocks noChangeArrowheads="1"/>
          </p:cNvSpPr>
          <p:nvPr/>
        </p:nvSpPr>
        <p:spPr bwMode="auto">
          <a:xfrm>
            <a:off x="8388424" y="1628801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116,2</a:t>
            </a:r>
            <a:r>
              <a:rPr lang="en-US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3" name="TextBox 31"/>
          <p:cNvSpPr txBox="1">
            <a:spLocks noChangeArrowheads="1"/>
          </p:cNvSpPr>
          <p:nvPr/>
        </p:nvSpPr>
        <p:spPr bwMode="auto">
          <a:xfrm>
            <a:off x="539750" y="1157288"/>
            <a:ext cx="631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2064" name="TextBox 32"/>
          <p:cNvSpPr txBox="1">
            <a:spLocks noChangeArrowheads="1"/>
          </p:cNvSpPr>
          <p:nvPr/>
        </p:nvSpPr>
        <p:spPr bwMode="auto">
          <a:xfrm>
            <a:off x="2879725" y="764704"/>
            <a:ext cx="631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6516688" y="6165304"/>
            <a:ext cx="791616" cy="54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34"/>
          <p:cNvSpPr txBox="1">
            <a:spLocks noChangeArrowheads="1"/>
          </p:cNvSpPr>
          <p:nvPr/>
        </p:nvSpPr>
        <p:spPr bwMode="auto">
          <a:xfrm>
            <a:off x="5220073" y="5929312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доходов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3059832" y="1556792"/>
            <a:ext cx="464626" cy="1962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8" name="TextBox 36"/>
          <p:cNvSpPr txBox="1">
            <a:spLocks noChangeArrowheads="1"/>
          </p:cNvSpPr>
          <p:nvPr/>
        </p:nvSpPr>
        <p:spPr bwMode="auto">
          <a:xfrm>
            <a:off x="4320697" y="1124745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117,6%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8532440" y="1916832"/>
            <a:ext cx="338137" cy="1444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948264" y="1340768"/>
            <a:ext cx="403394" cy="15970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812360" y="1676662"/>
            <a:ext cx="303558" cy="1681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192" y="2060848"/>
            <a:ext cx="274638" cy="15398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436096" y="1772816"/>
            <a:ext cx="328613" cy="15557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851920" y="1916832"/>
            <a:ext cx="288925" cy="17494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58" y="248247"/>
            <a:ext cx="860194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i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Доля собственных доходов в структуре доходов местных бюджетов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688244"/>
              </p:ext>
            </p:extLst>
          </p:nvPr>
        </p:nvGraphicFramePr>
        <p:xfrm>
          <a:off x="395288" y="1268413"/>
          <a:ext cx="8674100" cy="489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Лист" r:id="rId3" imgW="8782185" imgH="5105490" progId="Excel.Sheet.8">
                  <p:embed/>
                </p:oleObj>
              </mc:Choice>
              <mc:Fallback>
                <p:oleObj name="Лист" r:id="rId3" imgW="8782185" imgH="5105490" progId="Excel.Sheet.8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674100" cy="489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610" y="0"/>
            <a:ext cx="9525744" cy="148478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функциональной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224899"/>
              </p:ext>
            </p:extLst>
          </p:nvPr>
        </p:nvGraphicFramePr>
        <p:xfrm>
          <a:off x="468313" y="1125538"/>
          <a:ext cx="8505825" cy="532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3" name="Лист" r:id="rId4" imgW="9353685" imgH="5895885" progId="Excel.Sheet.8">
                  <p:embed/>
                </p:oleObj>
              </mc:Choice>
              <mc:Fallback>
                <p:oleObj name="Лист" r:id="rId4" imgW="9353685" imgH="589588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505825" cy="532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7164288" y="1052736"/>
          <a:ext cx="17281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222860"/>
              </p:ext>
            </p:extLst>
          </p:nvPr>
        </p:nvGraphicFramePr>
        <p:xfrm>
          <a:off x="323850" y="1358900"/>
          <a:ext cx="847725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9" name="Лист" r:id="rId3" imgW="9105900" imgH="4772025" progId="Excel.Sheet.8">
                  <p:embed/>
                </p:oleObj>
              </mc:Choice>
              <mc:Fallback>
                <p:oleObj name="Лист" r:id="rId3" imgW="9105900" imgH="4772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58900"/>
                        <a:ext cx="8477250" cy="475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 экономической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300192" y="1196752"/>
          <a:ext cx="15121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525872"/>
              </p:ext>
            </p:extLst>
          </p:nvPr>
        </p:nvGraphicFramePr>
        <p:xfrm>
          <a:off x="533400" y="977900"/>
          <a:ext cx="3714750" cy="381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Лист" r:id="rId3" imgW="5581785" imgH="3924210" progId="Excel.Sheet.8">
                  <p:embed/>
                </p:oleObj>
              </mc:Choice>
              <mc:Fallback>
                <p:oleObj name="Лист" r:id="rId3" imgW="5581785" imgH="392421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77900"/>
                        <a:ext cx="3714750" cy="381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259006"/>
              </p:ext>
            </p:extLst>
          </p:nvPr>
        </p:nvGraphicFramePr>
        <p:xfrm>
          <a:off x="4427538" y="2060575"/>
          <a:ext cx="4291012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name="Лист" r:id="rId5" imgW="4419600" imgH="2952660" progId="Excel.Sheet.8">
                  <p:embed/>
                </p:oleObj>
              </mc:Choice>
              <mc:Fallback>
                <p:oleObj name="Лист" r:id="rId5" imgW="4419600" imgH="2952660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060575"/>
                        <a:ext cx="4291012" cy="287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местных бюджетов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331640" y="1412776"/>
            <a:ext cx="57467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824" y="1556792"/>
            <a:ext cx="50482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8024" y="2708920"/>
            <a:ext cx="288032" cy="7250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96136" y="2636912"/>
            <a:ext cx="216024" cy="7200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814759" y="2580001"/>
            <a:ext cx="216024" cy="7200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1547813" y="1052736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</a:t>
            </a:r>
            <a:r>
              <a:rPr lang="en-US" altLang="ru-RU" sz="1000" dirty="0" smtClean="0">
                <a:latin typeface="Calibri" panose="020F0502020204030204" pitchFamily="34" charset="0"/>
              </a:rPr>
              <a:t>1,8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2916238" y="1196752"/>
            <a:ext cx="7921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112,</a:t>
            </a:r>
            <a:r>
              <a:rPr lang="en-US" altLang="ru-RU" sz="1000" dirty="0" smtClean="0">
                <a:latin typeface="Calibri" panose="020F0502020204030204" pitchFamily="34" charset="0"/>
              </a:rPr>
              <a:t>2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716016" y="2276475"/>
            <a:ext cx="576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</a:t>
            </a:r>
            <a:r>
              <a:rPr lang="en-US" altLang="ru-RU" sz="1000" dirty="0" smtClean="0">
                <a:latin typeface="Calibri" panose="020F0502020204030204" pitchFamily="34" charset="0"/>
              </a:rPr>
              <a:t>7,6%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5148065" y="2276475"/>
            <a:ext cx="5040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89,9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5724525" y="227687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</a:t>
            </a:r>
            <a:r>
              <a:rPr lang="en-US" altLang="ru-RU" sz="1000" dirty="0" smtClean="0">
                <a:latin typeface="Calibri" panose="020F0502020204030204" pitchFamily="34" charset="0"/>
              </a:rPr>
              <a:t>2,4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6156325" y="2349500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</a:t>
            </a:r>
            <a:r>
              <a:rPr lang="en-US" altLang="ru-RU" sz="1000" dirty="0" smtClean="0">
                <a:latin typeface="Calibri" panose="020F0502020204030204" pitchFamily="34" charset="0"/>
              </a:rPr>
              <a:t>6,2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6588125" y="2348881"/>
            <a:ext cx="7794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 </a:t>
            </a:r>
            <a:r>
              <a:rPr lang="en-US" altLang="ru-RU" sz="1000" dirty="0" smtClean="0">
                <a:latin typeface="Calibri" panose="020F0502020204030204" pitchFamily="34" charset="0"/>
              </a:rPr>
              <a:t>94,1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7092280" y="2276475"/>
            <a:ext cx="643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</a:t>
            </a:r>
            <a:r>
              <a:rPr lang="en-US" altLang="ru-RU" sz="1000" dirty="0" smtClean="0">
                <a:latin typeface="Calibri" panose="020F0502020204030204" pitchFamily="34" charset="0"/>
              </a:rPr>
              <a:t>06,7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7604125" y="2305050"/>
            <a:ext cx="657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80,4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3" name="TextBox 28"/>
          <p:cNvSpPr txBox="1">
            <a:spLocks noChangeArrowheads="1"/>
          </p:cNvSpPr>
          <p:nvPr/>
        </p:nvSpPr>
        <p:spPr bwMode="auto">
          <a:xfrm>
            <a:off x="8100392" y="2276475"/>
            <a:ext cx="576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98,9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4" name="TextBox 30"/>
          <p:cNvSpPr txBox="1">
            <a:spLocks noChangeArrowheads="1"/>
          </p:cNvSpPr>
          <p:nvPr/>
        </p:nvSpPr>
        <p:spPr bwMode="auto">
          <a:xfrm>
            <a:off x="2090738" y="4756150"/>
            <a:ext cx="1414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расходов</a:t>
            </a:r>
          </a:p>
        </p:txBody>
      </p:sp>
      <p:sp>
        <p:nvSpPr>
          <p:cNvPr id="6165" name="TextBox 32"/>
          <p:cNvSpPr txBox="1">
            <a:spLocks noChangeArrowheads="1"/>
          </p:cNvSpPr>
          <p:nvPr/>
        </p:nvSpPr>
        <p:spPr bwMode="auto">
          <a:xfrm>
            <a:off x="385763" y="833438"/>
            <a:ext cx="657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6166" name="TextBox 33"/>
          <p:cNvSpPr txBox="1">
            <a:spLocks noChangeArrowheads="1"/>
          </p:cNvSpPr>
          <p:nvPr/>
        </p:nvSpPr>
        <p:spPr bwMode="auto">
          <a:xfrm>
            <a:off x="4289425" y="2112963"/>
            <a:ext cx="525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latin typeface="Calibri" panose="020F0502020204030204" pitchFamily="34" charset="0"/>
              </a:rPr>
              <a:t>    </a:t>
            </a:r>
            <a:r>
              <a:rPr lang="ru-RU" altLang="ru-RU" sz="1000">
                <a:latin typeface="Calibri" panose="020F0502020204030204" pitchFamily="34" charset="0"/>
              </a:rPr>
              <a:t>руб.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292080" y="2852936"/>
            <a:ext cx="288032" cy="14401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799263" y="2852934"/>
            <a:ext cx="149001" cy="7201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228184" y="2708920"/>
            <a:ext cx="288032" cy="14451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7272746" y="2616004"/>
            <a:ext cx="216024" cy="21602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267092" y="2828856"/>
            <a:ext cx="144016" cy="2407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95513" y="5084763"/>
            <a:ext cx="115252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13737</TotalTime>
  <Words>367</Words>
  <Application>Microsoft Office PowerPoint</Application>
  <PresentationFormat>Экран (4:3)</PresentationFormat>
  <Paragraphs>218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Тема1</vt:lpstr>
      <vt:lpstr>Лист</vt:lpstr>
      <vt:lpstr>Лист Microsoft Excel 97–2003</vt:lpstr>
      <vt:lpstr>Презентация PowerPoint</vt:lpstr>
      <vt:lpstr>Презентация PowerPoint</vt:lpstr>
      <vt:lpstr>Исполнение бюджета</vt:lpstr>
      <vt:lpstr>Структура доходов местных бюджетов </vt:lpstr>
      <vt:lpstr>Презентация PowerPoint</vt:lpstr>
      <vt:lpstr>Презентация PowerPoint</vt:lpstr>
      <vt:lpstr>Структура расходов местных бюджетов                 по функциональной классификации расходов бюджета </vt:lpstr>
      <vt:lpstr>Структура расходов местных бюджетов                  по экономической классификации расходов бюджета </vt:lpstr>
      <vt:lpstr>Динамика расходов местных бюджетов </vt:lpstr>
      <vt:lpstr>Долговые обязательства  органов местного управления и самоуправления</vt:lpstr>
      <vt:lpstr>Динамика просроченной задолженности  по бюджетным ссудам (займам), исполненным гарантиям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исполнения            местных              бюджетов                     за 2013 год</dc:title>
  <dc:creator>Юлия</dc:creator>
  <cp:lastModifiedBy>Лебедева Оксана Ивановна</cp:lastModifiedBy>
  <cp:revision>771</cp:revision>
  <cp:lastPrinted>2015-09-15T09:10:51Z</cp:lastPrinted>
  <dcterms:created xsi:type="dcterms:W3CDTF">2014-02-26T07:18:52Z</dcterms:created>
  <dcterms:modified xsi:type="dcterms:W3CDTF">2020-02-07T06:43:26Z</dcterms:modified>
</cp:coreProperties>
</file>