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82" r:id="rId2"/>
    <p:sldId id="280" r:id="rId3"/>
    <p:sldId id="271" r:id="rId4"/>
    <p:sldId id="284" r:id="rId5"/>
    <p:sldId id="279" r:id="rId6"/>
    <p:sldId id="281" r:id="rId7"/>
    <p:sldId id="291" r:id="rId8"/>
    <p:sldId id="290" r:id="rId9"/>
    <p:sldId id="293" r:id="rId10"/>
    <p:sldId id="278" r:id="rId11"/>
    <p:sldId id="289" r:id="rId12"/>
  </p:sldIdLst>
  <p:sldSz cx="9144000" cy="6858000" type="screen4x3"/>
  <p:notesSz cx="6858000" cy="96615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7C80"/>
    <a:srgbClr val="003300"/>
    <a:srgbClr val="3278CC"/>
    <a:srgbClr val="FFFFCC"/>
    <a:srgbClr val="E0FCD8"/>
    <a:srgbClr val="D7FBCD"/>
    <a:srgbClr val="CAF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238" autoAdjust="0"/>
  </p:normalViewPr>
  <p:slideViewPr>
    <p:cSldViewPr>
      <p:cViewPr varScale="1">
        <p:scale>
          <a:sx n="86" d="100"/>
          <a:sy n="86" d="100"/>
        </p:scale>
        <p:origin x="15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84"/>
      </p:cViewPr>
      <p:guideLst>
        <p:guide orient="horz" pos="304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1;&#1070;&#1051;&#1051;&#1045;&#1058;&#1045;&#1053;&#1068;%20&#1085;&#1072;%201%20&#1086;&#1082;&#1090;&#1103;&#1073;&#1088;&#1103;%202015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1;&#1070;&#1051;&#1051;&#1045;&#1058;&#1045;&#1053;&#1068;%20&#1085;&#1072;%201%20&#1086;&#1082;&#1090;&#1103;&#1073;&#1088;&#1103;%202015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64160304027521"/>
          <c:y val="3.8801244306188205E-2"/>
          <c:w val="0.58058060598629857"/>
          <c:h val="0.879369514498400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'Структура расх. по ФК'!$F$5</c:f>
              <c:strCache>
                <c:ptCount val="1"/>
                <c:pt idx="0">
                  <c:v>Общегосударственные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4"/>
                  <c:y val="3.4507035450167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ФК'!$G$5</c:f>
              <c:numCache>
                <c:formatCode>#,##0.0</c:formatCode>
                <c:ptCount val="1"/>
                <c:pt idx="0">
                  <c:v>6.6028435779642765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C9-488C-A121-A23CAE6743E3}"/>
            </c:ext>
          </c:extLst>
        </c:ser>
        <c:ser>
          <c:idx val="1"/>
          <c:order val="1"/>
          <c:tx>
            <c:strRef>
              <c:f>'Структура расх. по ФК'!$F$6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4"/>
                  <c:y val="-1.405825944785621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ФК'!$G$6</c:f>
              <c:numCache>
                <c:formatCode>#,##0.0</c:formatCode>
                <c:ptCount val="1"/>
                <c:pt idx="0">
                  <c:v>1.3025510490987441E-2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C9-488C-A121-A23CAE6743E3}"/>
            </c:ext>
          </c:extLst>
        </c:ser>
        <c:ser>
          <c:idx val="2"/>
          <c:order val="2"/>
          <c:tx>
            <c:strRef>
              <c:f>'Структура расх. по ФК'!$F$7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4"/>
                  <c:y val="-3.4507035450167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ФК'!$G$7</c:f>
              <c:numCache>
                <c:formatCode>#,##0.0</c:formatCode>
                <c:ptCount val="1"/>
                <c:pt idx="0">
                  <c:v>1.8584591796568226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C9-488C-A121-A23CAE6743E3}"/>
            </c:ext>
          </c:extLst>
        </c:ser>
        <c:ser>
          <c:idx val="3"/>
          <c:order val="3"/>
          <c:tx>
            <c:strRef>
              <c:f>'Структура расх. по ФК'!$F$8</c:f>
              <c:strCache>
                <c:ptCount val="1"/>
                <c:pt idx="0">
                  <c:v>Жилищные и коммунальные услуги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027446024516274"/>
                  <c:y val="-3.8341150500186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7926711846833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ФК'!$G$8</c:f>
              <c:numCache>
                <c:formatCode>#,##0.0</c:formatCode>
                <c:ptCount val="1"/>
                <c:pt idx="0">
                  <c:v>18.702337820918089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AC9-488C-A121-A23CAE6743E3}"/>
            </c:ext>
          </c:extLst>
        </c:ser>
        <c:ser>
          <c:idx val="4"/>
          <c:order val="4"/>
          <c:tx>
            <c:strRef>
              <c:f>'Структура расх. по ФК'!$F$9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259798679776688"/>
                  <c:y val="3.8341150500186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82632022367885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ФК'!$G$9</c:f>
              <c:numCache>
                <c:formatCode>#,##0.0</c:formatCode>
                <c:ptCount val="1"/>
                <c:pt idx="0">
                  <c:v>18.326376830887529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AC9-488C-A121-A23CAE6743E3}"/>
            </c:ext>
          </c:extLst>
        </c:ser>
        <c:ser>
          <c:idx val="5"/>
          <c:order val="5"/>
          <c:tx>
            <c:strRef>
              <c:f>'Структура расх. по ФК'!$F$10</c:f>
              <c:strCache>
                <c:ptCount val="1"/>
                <c:pt idx="0">
                  <c:v>Физкультура, культура и средства массовой информации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4"/>
                  <c:y val="3.8341150500186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ФК'!$G$10</c:f>
              <c:numCache>
                <c:formatCode>#,##0.0</c:formatCode>
                <c:ptCount val="1"/>
                <c:pt idx="0">
                  <c:v>7.2925070607447795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AC9-488C-A121-A23CAE6743E3}"/>
            </c:ext>
          </c:extLst>
        </c:ser>
        <c:ser>
          <c:idx val="6"/>
          <c:order val="6"/>
          <c:tx>
            <c:strRef>
              <c:f>'Структура расх. по ФК'!$F$11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259827611747341"/>
                  <c:y val="-7.6682301000372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82632022367885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ФК'!$G$11</c:f>
              <c:numCache>
                <c:formatCode>#,##0.0</c:formatCode>
                <c:ptCount val="1"/>
                <c:pt idx="0">
                  <c:v>42.228360725160229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AC9-488C-A121-A23CAE6743E3}"/>
            </c:ext>
          </c:extLst>
        </c:ser>
        <c:ser>
          <c:idx val="7"/>
          <c:order val="7"/>
          <c:tx>
            <c:strRef>
              <c:f>'Структура расх. по ФК'!$F$12</c:f>
              <c:strCache>
                <c:ptCount val="1"/>
                <c:pt idx="0">
                  <c:v>Социальная защита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4"/>
                  <c:y val="3.0672920400149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ФК'!$G$12</c:f>
              <c:numCache>
                <c:formatCode>#,##0.0</c:formatCode>
                <c:ptCount val="1"/>
                <c:pt idx="0">
                  <c:v>4.8899602578477266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AC9-488C-A121-A23CAE6743E3}"/>
            </c:ext>
          </c:extLst>
        </c:ser>
        <c:ser>
          <c:idx val="8"/>
          <c:order val="8"/>
          <c:tx>
            <c:strRef>
              <c:f>'Структура расх. по ФК'!$F$13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4"/>
                  <c:y val="-3.8341150500186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ФК'!$G$13</c:f>
              <c:numCache>
                <c:formatCode>#,##0.0</c:formatCode>
                <c:ptCount val="1"/>
                <c:pt idx="0">
                  <c:v>8.6129036330273523E-2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AC9-488C-A121-A23CAE674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715136"/>
        <c:axId val="32716672"/>
      </c:barChart>
      <c:catAx>
        <c:axId val="32715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2716672"/>
        <c:crosses val="autoZero"/>
        <c:auto val="1"/>
        <c:lblAlgn val="ctr"/>
        <c:lblOffset val="100"/>
        <c:noMultiLvlLbl val="0"/>
      </c:catAx>
      <c:valAx>
        <c:axId val="3271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1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64160304027521"/>
          <c:y val="3.8801244306188198E-2"/>
          <c:w val="0.58058060598629435"/>
          <c:h val="0.879369514498400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'Структура расх. по экон.'!$D$5</c:f>
              <c:strCache>
                <c:ptCount val="1"/>
                <c:pt idx="0">
                  <c:v>Оплата труда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экон.'!$E$5</c:f>
              <c:numCache>
                <c:formatCode>0</c:formatCode>
                <c:ptCount val="1"/>
                <c:pt idx="0">
                  <c:v>57.227895938221799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C9-4C15-A164-6F04DC1AC4BC}"/>
            </c:ext>
          </c:extLst>
        </c:ser>
        <c:ser>
          <c:idx val="1"/>
          <c:order val="1"/>
          <c:tx>
            <c:strRef>
              <c:f>'Структура расх. по экон.'!$D$6</c:f>
              <c:strCache>
                <c:ptCount val="1"/>
                <c:pt idx="0">
                  <c:v>Лекарственные средства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экон.'!$E$6</c:f>
              <c:numCache>
                <c:formatCode>0</c:formatCode>
                <c:ptCount val="1"/>
                <c:pt idx="0">
                  <c:v>1.7962006823760828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C9-4C15-A164-6F04DC1AC4BC}"/>
            </c:ext>
          </c:extLst>
        </c:ser>
        <c:ser>
          <c:idx val="2"/>
          <c:order val="2"/>
          <c:tx>
            <c:strRef>
              <c:f>'Структура расх. по экон.'!$D$7</c:f>
              <c:strCache>
                <c:ptCount val="1"/>
                <c:pt idx="0">
                  <c:v>Продукты питания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экон.'!$E$7</c:f>
              <c:numCache>
                <c:formatCode>0</c:formatCode>
                <c:ptCount val="1"/>
                <c:pt idx="0">
                  <c:v>2.6180128464814492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C9-4C15-A164-6F04DC1AC4BC}"/>
            </c:ext>
          </c:extLst>
        </c:ser>
        <c:ser>
          <c:idx val="3"/>
          <c:order val="3"/>
          <c:tx>
            <c:strRef>
              <c:f>'Структура расх. по экон.'!$D$8</c:f>
              <c:strCache>
                <c:ptCount val="1"/>
                <c:pt idx="0">
                  <c:v>Коммунальные услуги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экон.'!$E$8</c:f>
              <c:numCache>
                <c:formatCode>0</c:formatCode>
                <c:ptCount val="1"/>
                <c:pt idx="0">
                  <c:v>11.870371496740168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C9-4C15-A164-6F04DC1AC4BC}"/>
            </c:ext>
          </c:extLst>
        </c:ser>
        <c:ser>
          <c:idx val="4"/>
          <c:order val="4"/>
          <c:tx>
            <c:strRef>
              <c:f>'Структура расх. по экон.'!$D$9</c:f>
              <c:strCache>
                <c:ptCount val="1"/>
                <c:pt idx="0">
                  <c:v>Трансферты населению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экон.'!$E$9</c:f>
              <c:numCache>
                <c:formatCode>0</c:formatCode>
                <c:ptCount val="1"/>
                <c:pt idx="0">
                  <c:v>2.8591856244269063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C9-4C15-A164-6F04DC1AC4BC}"/>
            </c:ext>
          </c:extLst>
        </c:ser>
        <c:ser>
          <c:idx val="5"/>
          <c:order val="5"/>
          <c:tx>
            <c:strRef>
              <c:f>'Структура расх. по экон.'!$D$10</c:f>
              <c:strCache>
                <c:ptCount val="1"/>
                <c:pt idx="0">
                  <c:v>Капитальные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экон.'!$E$10</c:f>
              <c:numCache>
                <c:formatCode>0</c:formatCode>
                <c:ptCount val="1"/>
                <c:pt idx="0">
                  <c:v>1.1910595650283022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C9-4C15-A164-6F04DC1AC4BC}"/>
            </c:ext>
          </c:extLst>
        </c:ser>
        <c:ser>
          <c:idx val="6"/>
          <c:order val="6"/>
          <c:tx>
            <c:strRef>
              <c:f>'Структура расх. по экон.'!$D$11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экон.'!$E$11</c:f>
              <c:numCache>
                <c:formatCode>0</c:formatCode>
                <c:ptCount val="1"/>
                <c:pt idx="0">
                  <c:v>16.60236157669501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C9-4C15-A164-6F04DC1AC4BC}"/>
            </c:ext>
          </c:extLst>
        </c:ser>
        <c:ser>
          <c:idx val="7"/>
          <c:order val="7"/>
          <c:tx>
            <c:strRef>
              <c:f>'Структура расх. по экон.'!$D$12</c:f>
              <c:strCache>
                <c:ptCount val="1"/>
                <c:pt idx="0">
                  <c:v>Иные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экон.'!$E$12</c:f>
              <c:numCache>
                <c:formatCode>0</c:formatCode>
                <c:ptCount val="1"/>
                <c:pt idx="0">
                  <c:v>4.1864105480238898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6C9-4C15-A164-6F04DC1AC4BC}"/>
            </c:ext>
          </c:extLst>
        </c:ser>
        <c:ser>
          <c:idx val="8"/>
          <c:order val="8"/>
          <c:tx>
            <c:strRef>
              <c:f>'Структура расх. по экон.'!$D$13</c:f>
              <c:strCache>
                <c:ptCount val="1"/>
                <c:pt idx="0">
                  <c:v>Жилищное строительство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экон.'!$E$13</c:f>
              <c:numCache>
                <c:formatCode>0</c:formatCode>
                <c:ptCount val="1"/>
                <c:pt idx="0">
                  <c:v>1.648501722006916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C9-4C15-A164-6F04DC1AC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795648"/>
        <c:axId val="32809728"/>
      </c:barChart>
      <c:catAx>
        <c:axId val="32795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2809728"/>
        <c:crosses val="autoZero"/>
        <c:auto val="1"/>
        <c:lblAlgn val="ctr"/>
        <c:lblOffset val="100"/>
        <c:noMultiLvlLbl val="0"/>
      </c:catAx>
      <c:valAx>
        <c:axId val="3280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9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44121-B142-470F-A402-B0985DE983AB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89463"/>
            <a:ext cx="5486400" cy="4348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177338"/>
            <a:ext cx="2971800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4A7C471-24BA-4E76-95C3-8185F017DC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974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056B80-4127-4A42-B11C-1BF321CF485D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27A076-C8B5-4CB7-A2AE-4CB2B722D906}" type="slidenum">
              <a:rPr lang="ru-RU" altLang="ru-RU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40880-F08B-4F48-92D2-50D8847722DF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14879-8A23-4D8B-B9DF-87774840C8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420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9394E-0135-4FC1-89BB-02BCFF17805D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3BE34-D2D4-4195-BA60-C530BF999D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646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CCC6-DA35-47F8-87EA-5DE04BAD6A2E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2F43A-CB43-4506-BA7B-B3BFD4C475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3848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B3716-4F43-4774-A196-2D529B5F935D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2EE87-0219-4FFD-B3BE-17B5532B2C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050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6A35-933E-4EF9-9A32-9E24C4E952DA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18733-1B2A-426C-998B-99ADF48235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00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A10CD-3D8B-4561-B607-E8BB9A21F32A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F4EE8-2A6B-440C-8BFB-90E2716DEC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645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5CCF5-DEC7-4AB2-B01C-B9517E53E045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49816-8D54-4683-A1E8-3493681016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109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1747-87E3-4226-ACED-8BD4D22E0867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5DD80-3AF7-45A3-85C3-E23DF6AC1B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53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8EFAB-8659-4A45-BC3B-0B72F9E3699D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496A5-2469-40ED-B071-8C2C0DA356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655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DF5ED-1EF7-415A-9E7B-5C01E97823E5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84B0F-39C0-44AB-91C7-6AAD56EF2D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506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9C61C-B7A8-4FB0-8F6C-03DE8D9B88B0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2D219-969E-4ADA-A69F-E85D0C8D4C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638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AFEA9-A423-4E31-AFC1-02FCC7F22084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778B7-FA12-4B13-8BB0-F6DB0DDF3E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454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C0F9-927B-4BCB-8959-31C57F8812D2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CF929-0D30-4E6E-9EAD-5201D3EAD7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356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6711B-A86D-4783-ABD6-F3F82DB97217}" type="datetimeFigureOut">
              <a:rPr lang="ru-RU"/>
              <a:pPr>
                <a:defRPr/>
              </a:pPr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581E72A-E8AA-4A02-8382-9365F0BEF9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chart" Target="../charts/char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260648"/>
            <a:ext cx="6048672" cy="597666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Бюллетень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 исполнении  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местных бюджетов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5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1 октября 2019 года</a:t>
            </a:r>
            <a:b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000" i="1" cap="all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4824413" y="5949950"/>
            <a:ext cx="39608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Шумилинского райисполкома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238250"/>
          <a:ext cx="9144000" cy="4986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1919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9 месяцев 2015 г.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9 месяцев2016 г.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   </a:t>
                      </a:r>
                      <a:r>
                        <a:rPr lang="ru-RU" sz="1400" dirty="0" smtClean="0"/>
                        <a:t> 9 месяцев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</a:t>
                      </a:r>
                      <a:r>
                        <a:rPr lang="en-US" sz="1400" dirty="0" smtClean="0"/>
                        <a:t>7</a:t>
                      </a:r>
                      <a:r>
                        <a:rPr lang="ru-RU" sz="1400" dirty="0" smtClean="0"/>
                        <a:t>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9 месяцев 201</a:t>
                      </a:r>
                      <a:r>
                        <a:rPr lang="en-US" sz="1400" dirty="0" smtClean="0"/>
                        <a:t>8</a:t>
                      </a:r>
                      <a:r>
                        <a:rPr lang="ru-RU" sz="1400" dirty="0" smtClean="0"/>
                        <a:t>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9 месяцев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2019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1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Ценные бумаги, размещенные местными исполнительными и распорядительными органами на внутреннем финансовом рынке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2104,4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1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Обязательства, подлежащие исполнению по выданным гарантиям местных исполнительных и распорядительных органов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37,1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208,7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85,4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  <a:p>
                      <a:pPr algn="ctr"/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Бюджетные кредиты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Долг органов местного управления и самоуправления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2540,5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2654,4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Долг, гарантированный местными исполнительными и распорядительными органами 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4094,9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3445,0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n-lt"/>
                        </a:rPr>
                        <a:t>ВСЕГО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3863,7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2685,7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2576,7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2764,2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74848" y="-27384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Долговые обязательства 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органов местного управления и самоуправления</a:t>
            </a:r>
          </a:p>
        </p:txBody>
      </p:sp>
      <p:sp>
        <p:nvSpPr>
          <p:cNvPr id="12349" name="TextBox 3"/>
          <p:cNvSpPr txBox="1">
            <a:spLocks noChangeArrowheads="1"/>
          </p:cNvSpPr>
          <p:nvPr/>
        </p:nvSpPr>
        <p:spPr bwMode="auto">
          <a:xfrm>
            <a:off x="8213725" y="992188"/>
            <a:ext cx="8270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Диаграмма 17"/>
          <p:cNvGraphicFramePr>
            <a:graphicFrameLocks/>
          </p:cNvGraphicFramePr>
          <p:nvPr/>
        </p:nvGraphicFramePr>
        <p:xfrm>
          <a:off x="266700" y="1854200"/>
          <a:ext cx="8058150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Worksheet" r:id="rId3" imgW="8105843" imgH="3714750" progId="Excel.Sheet.8">
                  <p:embed/>
                </p:oleObj>
              </mc:Choice>
              <mc:Fallback>
                <p:oleObj name="Worksheet" r:id="rId3" imgW="8105843" imgH="371475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854200"/>
                        <a:ext cx="8058150" cy="360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40960" cy="980728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просроченной задолженности </a:t>
            </a:r>
            <a:b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бюджетным ссудам (займам), исполненным гарантиям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50825" y="1628775"/>
            <a:ext cx="631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67544" y="404664"/>
            <a:ext cx="8229600" cy="70609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cap="all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 местных бюджетов </a:t>
            </a:r>
            <a:br>
              <a:rPr lang="ru-RU" sz="2100" b="1" i="1" cap="all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100" b="1" i="1" cap="all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476375" y="1844675"/>
            <a:ext cx="3959225" cy="151288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РАЙОННЫЙ БЮДЖЕТ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6375" y="3573463"/>
            <a:ext cx="3959225" cy="15113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БЮДЖЕТЫ сельских Советов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6084888" y="2278063"/>
            <a:ext cx="130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Базовый</a:t>
            </a:r>
          </a:p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уровень (1)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6107113" y="4005263"/>
            <a:ext cx="1312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Первичный</a:t>
            </a:r>
          </a:p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уровень (8)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24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332109"/>
              </p:ext>
            </p:extLst>
          </p:nvPr>
        </p:nvGraphicFramePr>
        <p:xfrm>
          <a:off x="323850" y="836613"/>
          <a:ext cx="8424863" cy="4432297"/>
        </p:xfrm>
        <a:graphic>
          <a:graphicData uri="http://schemas.openxmlformats.org/drawingml/2006/table">
            <a:tbl>
              <a:tblPr/>
              <a:tblGrid>
                <a:gridCol w="2106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25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6362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ДЕФИЦИТ(-); ПРОФИЦИТ (+)</a:t>
                      </a:r>
                    </a:p>
                  </a:txBody>
                  <a:tcPr marL="91439" marR="9143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  план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мес.</a:t>
                      </a:r>
                    </a:p>
                  </a:txBody>
                  <a:tcPr marL="9525" marR="9525" marT="9527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 9 мес.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мес.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мес.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мес.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мес.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Консолидированный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бюджет района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23738,4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23775,6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24925,2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24121,9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96,8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-1186,8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-346,3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Районный бюджет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23396,9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23413,1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24583,7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23803,4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96,8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-1186,8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-360,3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Добейский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64,6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67,1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103,9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64,6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63,3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98,0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+3,8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Ковляковский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59,8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58,7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98,2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59,8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84,6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+8,1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Ловжанский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71,6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74,5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104,1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71,6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65,6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91,6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+8,9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Мишневичский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62,7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62,6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62,7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56,0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89,3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+6,6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Николаевский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52,9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55,8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105,5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52,9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51,3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97,0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+4,5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Обольский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69,8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69,9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100,1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69,8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68,7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98,4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+1,2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Светлосельский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60,7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64,8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106,8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60,7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58,5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96,4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+6,3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Сиротинский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58,4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102,7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58,4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55,4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94,9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+4,6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ИТОГО по бюджетам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сельских Советов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500,5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513,4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102,6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500,5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469,4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93,8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+44,0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406524" cy="476672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</p:txBody>
      </p:sp>
      <p:sp>
        <p:nvSpPr>
          <p:cNvPr id="11406" name="TextBox 1"/>
          <p:cNvSpPr txBox="1">
            <a:spLocks noChangeArrowheads="1"/>
          </p:cNvSpPr>
          <p:nvPr/>
        </p:nvSpPr>
        <p:spPr bwMode="auto">
          <a:xfrm>
            <a:off x="8101013" y="549275"/>
            <a:ext cx="631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местных бюджетов</a:t>
            </a:r>
            <a:b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25413" y="825500"/>
            <a:ext cx="679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тыс.руб.</a:t>
            </a:r>
          </a:p>
        </p:txBody>
      </p:sp>
      <p:graphicFrame>
        <p:nvGraphicFramePr>
          <p:cNvPr id="1026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586261"/>
              </p:ext>
            </p:extLst>
          </p:nvPr>
        </p:nvGraphicFramePr>
        <p:xfrm>
          <a:off x="190500" y="1003300"/>
          <a:ext cx="3062288" cy="409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Лист" r:id="rId4" imgW="3143385" imgH="4200525" progId="Excel.Sheet.8">
                  <p:embed/>
                </p:oleObj>
              </mc:Choice>
              <mc:Fallback>
                <p:oleObj name="Лист" r:id="rId4" imgW="3143385" imgH="4200525" progId="Excel.Sheet.8">
                  <p:embed/>
                  <p:pic>
                    <p:nvPicPr>
                      <p:cNvPr id="0" name="Picture 39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003300"/>
                        <a:ext cx="3062288" cy="409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010409"/>
              </p:ext>
            </p:extLst>
          </p:nvPr>
        </p:nvGraphicFramePr>
        <p:xfrm>
          <a:off x="3149600" y="1498600"/>
          <a:ext cx="5795963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Лист" r:id="rId6" imgW="6267585" imgH="5219790" progId="Excel.Sheet.8">
                  <p:embed/>
                </p:oleObj>
              </mc:Choice>
              <mc:Fallback>
                <p:oleObj name="Лист" r:id="rId6" imgW="6267585" imgH="5219790" progId="Excel.Sheet.8">
                  <p:embed/>
                  <p:pic>
                    <p:nvPicPr>
                      <p:cNvPr id="0" name="Picture 40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1498600"/>
                        <a:ext cx="5795963" cy="485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15"/>
          <p:cNvSpPr txBox="1">
            <a:spLocks noChangeArrowheads="1"/>
          </p:cNvSpPr>
          <p:nvPr/>
        </p:nvSpPr>
        <p:spPr bwMode="auto">
          <a:xfrm>
            <a:off x="3132138" y="1341438"/>
            <a:ext cx="679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16632"/>
            <a:ext cx="9361040" cy="850106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доходов местных бюджетов</a:t>
            </a:r>
            <a:endParaRPr lang="ru-RU" sz="17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735652"/>
              </p:ext>
            </p:extLst>
          </p:nvPr>
        </p:nvGraphicFramePr>
        <p:xfrm>
          <a:off x="2438400" y="836613"/>
          <a:ext cx="6754813" cy="575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Лист" r:id="rId3" imgW="6648585" imgH="4772025" progId="Excel.Sheet.8">
                  <p:embed/>
                </p:oleObj>
              </mc:Choice>
              <mc:Fallback>
                <p:oleObj name="Лист" r:id="rId3" imgW="6648585" imgH="4772025" progId="Excel.Sheet.8">
                  <p:embed/>
                  <p:pic>
                    <p:nvPicPr>
                      <p:cNvPr id="0" name="Picture 5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836613"/>
                        <a:ext cx="6754813" cy="575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757218"/>
              </p:ext>
            </p:extLst>
          </p:nvPr>
        </p:nvGraphicFramePr>
        <p:xfrm>
          <a:off x="698500" y="1485900"/>
          <a:ext cx="2366963" cy="373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Лист" r:id="rId5" imgW="2447857" imgH="3629025" progId="Excel.Sheet.8">
                  <p:embed/>
                </p:oleObj>
              </mc:Choice>
              <mc:Fallback>
                <p:oleObj name="Лист" r:id="rId5" imgW="2447857" imgH="3629025" progId="Excel.Sheet.8">
                  <p:embed/>
                  <p:pic>
                    <p:nvPicPr>
                      <p:cNvPr id="0" name="Picture 5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1485900"/>
                        <a:ext cx="2366963" cy="3732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1619672" y="1556793"/>
            <a:ext cx="792088" cy="14401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1502319" y="1188170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104,7%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2917173" y="1340768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119,0%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4572000" y="1268760"/>
            <a:ext cx="376237" cy="1952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7" name="TextBox 24"/>
          <p:cNvSpPr txBox="1">
            <a:spLocks noChangeArrowheads="1"/>
          </p:cNvSpPr>
          <p:nvPr/>
        </p:nvSpPr>
        <p:spPr bwMode="auto">
          <a:xfrm>
            <a:off x="3638183" y="1556792"/>
            <a:ext cx="6746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123,4%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8" name="TextBox 26"/>
          <p:cNvSpPr txBox="1">
            <a:spLocks noChangeArrowheads="1"/>
          </p:cNvSpPr>
          <p:nvPr/>
        </p:nvSpPr>
        <p:spPr bwMode="auto">
          <a:xfrm>
            <a:off x="5220072" y="1484785"/>
            <a:ext cx="6480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111,6%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9" name="TextBox 27"/>
          <p:cNvSpPr txBox="1">
            <a:spLocks noChangeArrowheads="1"/>
          </p:cNvSpPr>
          <p:nvPr/>
        </p:nvSpPr>
        <p:spPr bwMode="auto">
          <a:xfrm>
            <a:off x="6084168" y="1844825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128,2%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0" name="TextBox 28"/>
          <p:cNvSpPr txBox="1">
            <a:spLocks noChangeArrowheads="1"/>
          </p:cNvSpPr>
          <p:nvPr/>
        </p:nvSpPr>
        <p:spPr bwMode="auto">
          <a:xfrm>
            <a:off x="6876256" y="1052737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130,1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1" name="TextBox 29"/>
          <p:cNvSpPr txBox="1">
            <a:spLocks noChangeArrowheads="1"/>
          </p:cNvSpPr>
          <p:nvPr/>
        </p:nvSpPr>
        <p:spPr bwMode="auto">
          <a:xfrm>
            <a:off x="7689897" y="1311280"/>
            <a:ext cx="6166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116,1</a:t>
            </a:r>
            <a:r>
              <a:rPr lang="ru-RU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2" name="TextBox 30"/>
          <p:cNvSpPr txBox="1">
            <a:spLocks noChangeArrowheads="1"/>
          </p:cNvSpPr>
          <p:nvPr/>
        </p:nvSpPr>
        <p:spPr bwMode="auto">
          <a:xfrm>
            <a:off x="8388424" y="1628801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116,2</a:t>
            </a:r>
            <a:r>
              <a:rPr lang="en-US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3" name="TextBox 31"/>
          <p:cNvSpPr txBox="1">
            <a:spLocks noChangeArrowheads="1"/>
          </p:cNvSpPr>
          <p:nvPr/>
        </p:nvSpPr>
        <p:spPr bwMode="auto">
          <a:xfrm>
            <a:off x="539750" y="1157288"/>
            <a:ext cx="631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sp>
        <p:nvSpPr>
          <p:cNvPr id="2064" name="TextBox 32"/>
          <p:cNvSpPr txBox="1">
            <a:spLocks noChangeArrowheads="1"/>
          </p:cNvSpPr>
          <p:nvPr/>
        </p:nvSpPr>
        <p:spPr bwMode="auto">
          <a:xfrm>
            <a:off x="2879725" y="764704"/>
            <a:ext cx="631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6516688" y="6165304"/>
            <a:ext cx="791616" cy="54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6" name="TextBox 34"/>
          <p:cNvSpPr txBox="1">
            <a:spLocks noChangeArrowheads="1"/>
          </p:cNvSpPr>
          <p:nvPr/>
        </p:nvSpPr>
        <p:spPr bwMode="auto">
          <a:xfrm>
            <a:off x="5220073" y="5929312"/>
            <a:ext cx="12961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Темпы роста доходов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3059832" y="1556792"/>
            <a:ext cx="464626" cy="19622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8" name="TextBox 36"/>
          <p:cNvSpPr txBox="1">
            <a:spLocks noChangeArrowheads="1"/>
          </p:cNvSpPr>
          <p:nvPr/>
        </p:nvSpPr>
        <p:spPr bwMode="auto">
          <a:xfrm>
            <a:off x="4320697" y="1124745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117,6%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8532440" y="1916832"/>
            <a:ext cx="338137" cy="1444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6948264" y="1340768"/>
            <a:ext cx="403394" cy="15970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7812360" y="1676662"/>
            <a:ext cx="303558" cy="1681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192" y="2060848"/>
            <a:ext cx="274638" cy="15398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436096" y="1772816"/>
            <a:ext cx="328613" cy="15557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851920" y="1916832"/>
            <a:ext cx="288925" cy="17494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58" y="248247"/>
            <a:ext cx="8601941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600" b="1" i="1" cap="all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Доля собственных доходов в структуре доходов местных бюджетов</a:t>
            </a:r>
          </a:p>
        </p:txBody>
      </p:sp>
      <p:graphicFrame>
        <p:nvGraphicFramePr>
          <p:cNvPr id="307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721072"/>
              </p:ext>
            </p:extLst>
          </p:nvPr>
        </p:nvGraphicFramePr>
        <p:xfrm>
          <a:off x="395288" y="1268413"/>
          <a:ext cx="8674100" cy="489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Лист" r:id="rId3" imgW="8782185" imgH="5105490" progId="Excel.Sheet.8">
                  <p:embed/>
                </p:oleObj>
              </mc:Choice>
              <mc:Fallback>
                <p:oleObj name="Лист" r:id="rId3" imgW="8782185" imgH="5105490" progId="Excel.Sheet.8">
                  <p:embed/>
                  <p:pic>
                    <p:nvPicPr>
                      <p:cNvPr id="0" name="Picture 1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68413"/>
                        <a:ext cx="8674100" cy="489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610" y="0"/>
            <a:ext cx="9525744" cy="1484784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местных бюджетов                </a:t>
            </a:r>
            <a: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функциональной классификации расходов бюджета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468313" y="1125538"/>
          <a:ext cx="8470900" cy="526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Worksheet" r:id="rId4" imgW="9315585" imgH="5829300" progId="Excel.Sheet.8">
                  <p:embed/>
                </p:oleObj>
              </mc:Choice>
              <mc:Fallback>
                <p:oleObj name="Worksheet" r:id="rId4" imgW="9315585" imgH="58293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25538"/>
                        <a:ext cx="8470900" cy="526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7164288" y="1052736"/>
          <a:ext cx="172819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Диаграмма 5"/>
          <p:cNvGraphicFramePr>
            <a:graphicFrameLocks/>
          </p:cNvGraphicFramePr>
          <p:nvPr/>
        </p:nvGraphicFramePr>
        <p:xfrm>
          <a:off x="323850" y="1358900"/>
          <a:ext cx="8432800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Worksheet" r:id="rId3" imgW="9058343" imgH="4848315" progId="Excel.Sheet.8">
                  <p:embed/>
                </p:oleObj>
              </mc:Choice>
              <mc:Fallback>
                <p:oleObj name="Worksheet" r:id="rId3" imgW="9058343" imgH="4848315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358900"/>
                        <a:ext cx="8432800" cy="483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местных бюджетов                </a:t>
            </a:r>
            <a: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по экономической классификации расходов бюджета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6300192" y="1196752"/>
          <a:ext cx="151216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Диаграмма 20"/>
          <p:cNvGraphicFramePr>
            <a:graphicFrameLocks/>
          </p:cNvGraphicFramePr>
          <p:nvPr/>
        </p:nvGraphicFramePr>
        <p:xfrm>
          <a:off x="533400" y="977900"/>
          <a:ext cx="3708400" cy="384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" name="Worksheet" r:id="rId3" imgW="5572057" imgH="3952785" progId="Excel.Sheet.8">
                  <p:embed/>
                </p:oleObj>
              </mc:Choice>
              <mc:Fallback>
                <p:oleObj name="Worksheet" r:id="rId3" imgW="5572057" imgH="3952785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77900"/>
                        <a:ext cx="3708400" cy="3843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Диаграмма 2"/>
          <p:cNvGraphicFramePr>
            <a:graphicFrameLocks/>
          </p:cNvGraphicFramePr>
          <p:nvPr/>
        </p:nvGraphicFramePr>
        <p:xfrm>
          <a:off x="4427984" y="2060848"/>
          <a:ext cx="4252912" cy="294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9" name="Worksheet" r:id="rId5" imgW="4381500" imgH="3028950" progId="Excel.Sheet.8">
                  <p:embed/>
                </p:oleObj>
              </mc:Choice>
              <mc:Fallback>
                <p:oleObj name="Worksheet" r:id="rId5" imgW="4381500" imgH="3028950" progId="Excel.Shee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060848"/>
                        <a:ext cx="4252912" cy="294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850106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расходов местных бюджетов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331640" y="1412776"/>
            <a:ext cx="574675" cy="2159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987824" y="1556792"/>
            <a:ext cx="504825" cy="2159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788024" y="2708920"/>
            <a:ext cx="288032" cy="72504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96136" y="2636912"/>
            <a:ext cx="216024" cy="7200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740352" y="2780928"/>
            <a:ext cx="216024" cy="7200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54" name="TextBox 15"/>
          <p:cNvSpPr txBox="1">
            <a:spLocks noChangeArrowheads="1"/>
          </p:cNvSpPr>
          <p:nvPr/>
        </p:nvSpPr>
        <p:spPr bwMode="auto">
          <a:xfrm>
            <a:off x="1547813" y="1052736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112,4%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5" name="TextBox 19"/>
          <p:cNvSpPr txBox="1">
            <a:spLocks noChangeArrowheads="1"/>
          </p:cNvSpPr>
          <p:nvPr/>
        </p:nvSpPr>
        <p:spPr bwMode="auto">
          <a:xfrm>
            <a:off x="2916238" y="1196752"/>
            <a:ext cx="7921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112,7%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6" name="TextBox 21"/>
          <p:cNvSpPr txBox="1">
            <a:spLocks noChangeArrowheads="1"/>
          </p:cNvSpPr>
          <p:nvPr/>
        </p:nvSpPr>
        <p:spPr bwMode="auto">
          <a:xfrm>
            <a:off x="4716016" y="2276475"/>
            <a:ext cx="5760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93,9%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7" name="TextBox 22"/>
          <p:cNvSpPr txBox="1">
            <a:spLocks noChangeArrowheads="1"/>
          </p:cNvSpPr>
          <p:nvPr/>
        </p:nvSpPr>
        <p:spPr bwMode="auto">
          <a:xfrm>
            <a:off x="5148065" y="2276475"/>
            <a:ext cx="5040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93,9%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8" name="TextBox 23"/>
          <p:cNvSpPr txBox="1">
            <a:spLocks noChangeArrowheads="1"/>
          </p:cNvSpPr>
          <p:nvPr/>
        </p:nvSpPr>
        <p:spPr bwMode="auto">
          <a:xfrm>
            <a:off x="5724525" y="2276872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94,8%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9" name="TextBox 24"/>
          <p:cNvSpPr txBox="1">
            <a:spLocks noChangeArrowheads="1"/>
          </p:cNvSpPr>
          <p:nvPr/>
        </p:nvSpPr>
        <p:spPr bwMode="auto">
          <a:xfrm>
            <a:off x="6156325" y="2349500"/>
            <a:ext cx="642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95,7%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0" name="TextBox 25"/>
          <p:cNvSpPr txBox="1">
            <a:spLocks noChangeArrowheads="1"/>
          </p:cNvSpPr>
          <p:nvPr/>
        </p:nvSpPr>
        <p:spPr bwMode="auto">
          <a:xfrm>
            <a:off x="6588125" y="2348881"/>
            <a:ext cx="7794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>
                <a:latin typeface="Calibri" panose="020F0502020204030204" pitchFamily="34" charset="0"/>
              </a:rPr>
              <a:t>  </a:t>
            </a:r>
            <a:r>
              <a:rPr lang="ru-RU" altLang="ru-RU" sz="1000" dirty="0" smtClean="0">
                <a:latin typeface="Calibri" panose="020F0502020204030204" pitchFamily="34" charset="0"/>
              </a:rPr>
              <a:t>101%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1" name="TextBox 26"/>
          <p:cNvSpPr txBox="1">
            <a:spLocks noChangeArrowheads="1"/>
          </p:cNvSpPr>
          <p:nvPr/>
        </p:nvSpPr>
        <p:spPr bwMode="auto">
          <a:xfrm>
            <a:off x="7092280" y="2276475"/>
            <a:ext cx="6436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120,5%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2" name="TextBox 27"/>
          <p:cNvSpPr txBox="1">
            <a:spLocks noChangeArrowheads="1"/>
          </p:cNvSpPr>
          <p:nvPr/>
        </p:nvSpPr>
        <p:spPr bwMode="auto">
          <a:xfrm>
            <a:off x="7604125" y="2305050"/>
            <a:ext cx="6572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90,7%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3" name="TextBox 28"/>
          <p:cNvSpPr txBox="1">
            <a:spLocks noChangeArrowheads="1"/>
          </p:cNvSpPr>
          <p:nvPr/>
        </p:nvSpPr>
        <p:spPr bwMode="auto">
          <a:xfrm>
            <a:off x="8100392" y="2276475"/>
            <a:ext cx="5760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106,3%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4" name="TextBox 30"/>
          <p:cNvSpPr txBox="1">
            <a:spLocks noChangeArrowheads="1"/>
          </p:cNvSpPr>
          <p:nvPr/>
        </p:nvSpPr>
        <p:spPr bwMode="auto">
          <a:xfrm>
            <a:off x="2090738" y="4756150"/>
            <a:ext cx="14144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Темпы роста расходов</a:t>
            </a:r>
          </a:p>
        </p:txBody>
      </p:sp>
      <p:sp>
        <p:nvSpPr>
          <p:cNvPr id="6165" name="TextBox 32"/>
          <p:cNvSpPr txBox="1">
            <a:spLocks noChangeArrowheads="1"/>
          </p:cNvSpPr>
          <p:nvPr/>
        </p:nvSpPr>
        <p:spPr bwMode="auto">
          <a:xfrm>
            <a:off x="385763" y="833438"/>
            <a:ext cx="657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sp>
        <p:nvSpPr>
          <p:cNvPr id="6166" name="TextBox 33"/>
          <p:cNvSpPr txBox="1">
            <a:spLocks noChangeArrowheads="1"/>
          </p:cNvSpPr>
          <p:nvPr/>
        </p:nvSpPr>
        <p:spPr bwMode="auto">
          <a:xfrm>
            <a:off x="4289425" y="2112963"/>
            <a:ext cx="5254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latin typeface="Calibri" panose="020F0502020204030204" pitchFamily="34" charset="0"/>
              </a:rPr>
              <a:t>    </a:t>
            </a:r>
            <a:r>
              <a:rPr lang="ru-RU" altLang="ru-RU" sz="1000">
                <a:latin typeface="Calibri" panose="020F0502020204030204" pitchFamily="34" charset="0"/>
              </a:rPr>
              <a:t>руб.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292080" y="2852936"/>
            <a:ext cx="288032" cy="14401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804248" y="2924944"/>
            <a:ext cx="144016" cy="7200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228184" y="2708920"/>
            <a:ext cx="288032" cy="14451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7164288" y="2564904"/>
            <a:ext cx="216024" cy="21602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8172400" y="2852936"/>
            <a:ext cx="144016" cy="14401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195513" y="5084763"/>
            <a:ext cx="1152525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13564</TotalTime>
  <Words>387</Words>
  <Application>Microsoft Office PowerPoint</Application>
  <PresentationFormat>Экран (4:3)</PresentationFormat>
  <Paragraphs>226</Paragraphs>
  <Slides>11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Тема1</vt:lpstr>
      <vt:lpstr>Worksheet</vt:lpstr>
      <vt:lpstr>Лист Microsoft Excel 97–2003</vt:lpstr>
      <vt:lpstr>Презентация PowerPoint</vt:lpstr>
      <vt:lpstr>Презентация PowerPoint</vt:lpstr>
      <vt:lpstr>Исполнение бюджета</vt:lpstr>
      <vt:lpstr>Структура доходов местных бюджетов </vt:lpstr>
      <vt:lpstr>Презентация PowerPoint</vt:lpstr>
      <vt:lpstr>Презентация PowerPoint</vt:lpstr>
      <vt:lpstr>Структура расходов местных бюджетов                 по функциональной классификации расходов бюджета </vt:lpstr>
      <vt:lpstr>Структура расходов местных бюджетов                  по экономической классификации расходов бюджета </vt:lpstr>
      <vt:lpstr>Динамика расходов местных бюджетов </vt:lpstr>
      <vt:lpstr>Долговые обязательства  органов местного управления и самоуправления</vt:lpstr>
      <vt:lpstr>Динамика просроченной задолженности  по бюджетным ссудам (займам), исполненным гарантиям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 исполнения            местных              бюджетов                     за 2013 год</dc:title>
  <dc:creator>Юлия</dc:creator>
  <cp:lastModifiedBy>Пользователь</cp:lastModifiedBy>
  <cp:revision>755</cp:revision>
  <cp:lastPrinted>2015-09-15T09:10:51Z</cp:lastPrinted>
  <dcterms:created xsi:type="dcterms:W3CDTF">2014-02-26T07:18:52Z</dcterms:created>
  <dcterms:modified xsi:type="dcterms:W3CDTF">2019-10-17T08:49:46Z</dcterms:modified>
</cp:coreProperties>
</file>