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22" r:id="rId3"/>
    <p:sldId id="341" r:id="rId4"/>
    <p:sldId id="325" r:id="rId5"/>
    <p:sldId id="342" r:id="rId6"/>
    <p:sldId id="351" r:id="rId7"/>
    <p:sldId id="344" r:id="rId8"/>
    <p:sldId id="354" r:id="rId9"/>
    <p:sldId id="345" r:id="rId10"/>
    <p:sldId id="329" r:id="rId11"/>
    <p:sldId id="346" r:id="rId12"/>
    <p:sldId id="347" r:id="rId13"/>
    <p:sldId id="348" r:id="rId14"/>
    <p:sldId id="349" r:id="rId15"/>
    <p:sldId id="352" r:id="rId16"/>
    <p:sldId id="353" r:id="rId17"/>
    <p:sldId id="283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39" d="100"/>
          <a:sy n="139" d="100"/>
        </p:scale>
        <p:origin x="19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nesvizh-news.by/wp-content/uploads/2022/07/25121c42847404871173db2e12e4afe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3617894" cy="514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20123" y="1004095"/>
            <a:ext cx="44121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ПОДХОДЫ К РАЗВИТИЮ РЕГИОНОВ: ОТ ЭКОНОМИКИ ДО СОЦИАЛЬНОЙ ИНФРАСТРУКТУРЫ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61789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363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март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" y="0"/>
            <a:ext cx="3535339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4421" y="1491630"/>
            <a:ext cx="28894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 В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2026–2030 ГГ. ПЛАНИРУЕТСЯ ПОСТРОИТЬ ОКОЛО 5 МЛН КВ. М АРЕНДНОГО ЖИЛЬЯ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351696"/>
            <a:ext cx="3816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182C7F"/>
                </a:solidFill>
              </a:rPr>
              <a:t>ДИНАМИКА ВВОДА АРЕНДНОГО ЖИЛЬЯ</a:t>
            </a:r>
            <a:endParaRPr lang="ru-RU" sz="2000" b="1" dirty="0"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6132210"/>
      </p:ext>
    </p:extLst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5" t="22001"/>
          <a:stretch/>
        </p:blipFill>
        <p:spPr bwMode="auto">
          <a:xfrm>
            <a:off x="0" y="1131590"/>
            <a:ext cx="9108504" cy="401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00" l="-1" r="50609"/>
          <a:stretch/>
        </p:blipFill>
        <p:spPr bwMode="auto">
          <a:xfrm>
            <a:off x="0" y="0"/>
            <a:ext cx="4499992" cy="1059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1" y="0"/>
            <a:ext cx="385192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67773" y="4436225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0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652120" y="555526"/>
            <a:ext cx="316835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Каждый белорус, независимо от места проживания, может получить гарантированную квалифицированную медицинскую помощь в любой точке нашей страны. Для этого созданы необходимые условия.</a:t>
            </a:r>
          </a:p>
        </p:txBody>
      </p:sp>
    </p:spTree>
    <p:extLst>
      <p:ext uri="{BB962C8B-B14F-4D97-AF65-F5344CB8AC3E}">
        <p14:creationId xmlns:p14="http://schemas.microsoft.com/office/powerpoint/2010/main" val="2647233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5400000">
            <a:off x="4211962" y="-3764953"/>
            <a:ext cx="720077" cy="86409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2079" y="278529"/>
            <a:ext cx="82798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СПОРТИВНАЯ ИНФРАСТРУКТУРА 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1485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5400000">
            <a:off x="4211962" y="-3764953"/>
            <a:ext cx="720077" cy="86409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2079" y="278529"/>
            <a:ext cx="82798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ИНТЕЛЛЕКТУАЛЬНЫЙ ПОТЕНЦИАЛ 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1583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08520" y="1670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431856"/>
            <a:ext cx="5760640" cy="122357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23638" y="522424"/>
            <a:ext cx="65846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ДОРОЖНОЕ СТРОИТЕЛЬСТВО: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ПЯТИЛЕТКИ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923678"/>
            <a:ext cx="6192688" cy="2605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ru-RU" sz="2100" b="1" dirty="0"/>
              <a:t>🚧 ОТРЕМОНТИРОВАНО И ПОСТРОЕНО ДОРОГ</a:t>
            </a:r>
            <a:endParaRPr lang="ru-RU" sz="2100" dirty="0"/>
          </a:p>
          <a:p>
            <a:pPr>
              <a:lnSpc>
                <a:spcPts val="2800"/>
              </a:lnSpc>
            </a:pPr>
            <a:r>
              <a:rPr lang="ru-RU" sz="2100" b="1" dirty="0"/>
              <a:t>18 529 км</a:t>
            </a:r>
            <a:r>
              <a:rPr lang="ru-RU" sz="2100" dirty="0"/>
              <a:t> (в 1,4 раза &gt; 2016–2020):</a:t>
            </a:r>
          </a:p>
          <a:p>
            <a:pPr lvl="1">
              <a:lnSpc>
                <a:spcPts val="2800"/>
              </a:lnSpc>
            </a:pPr>
            <a:r>
              <a:rPr lang="ru-RU" sz="2100" dirty="0"/>
              <a:t>местные: </a:t>
            </a:r>
            <a:r>
              <a:rPr lang="ru-RU" sz="2100" b="1" dirty="0"/>
              <a:t>11 836 км;</a:t>
            </a:r>
          </a:p>
          <a:p>
            <a:pPr lvl="1">
              <a:lnSpc>
                <a:spcPts val="2800"/>
              </a:lnSpc>
            </a:pPr>
            <a:r>
              <a:rPr lang="ru-RU" sz="2100" dirty="0"/>
              <a:t>республиканские: </a:t>
            </a:r>
            <a:r>
              <a:rPr lang="ru-RU" sz="2100" b="1" dirty="0"/>
              <a:t>6 693 км.</a:t>
            </a:r>
          </a:p>
          <a:p>
            <a:pPr>
              <a:lnSpc>
                <a:spcPts val="2800"/>
              </a:lnSpc>
            </a:pPr>
            <a:r>
              <a:rPr lang="ru-RU" sz="2100" b="1" dirty="0"/>
              <a:t>🌉 МОСТОВЫЕ СООРУЖЕНИЯ</a:t>
            </a:r>
            <a:endParaRPr lang="ru-RU" sz="2100" dirty="0"/>
          </a:p>
          <a:p>
            <a:pPr>
              <a:lnSpc>
                <a:spcPts val="2800"/>
              </a:lnSpc>
            </a:pPr>
            <a:r>
              <a:rPr lang="ru-RU" sz="2100" b="1" dirty="0"/>
              <a:t>25 000 погонных метров</a:t>
            </a:r>
            <a:r>
              <a:rPr lang="ru-RU" sz="2100" dirty="0"/>
              <a:t> (в 1,4 раза &gt;):</a:t>
            </a:r>
          </a:p>
          <a:p>
            <a:pPr>
              <a:lnSpc>
                <a:spcPts val="2800"/>
              </a:lnSpc>
            </a:pPr>
            <a:r>
              <a:rPr lang="ru-RU" sz="2100" b="1" dirty="0"/>
              <a:t>500+ мостов</a:t>
            </a:r>
            <a:r>
              <a:rPr lang="ru-RU" sz="2100" dirty="0"/>
              <a:t>, из них 200 — на местных дорогах.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984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375506"/>
            <a:ext cx="4536504" cy="9735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446787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ОБНОВЛЕНИЕ ОБЩЕСТВЕННОГО ТРАНСПОРТА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925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3988" y="676116"/>
            <a:ext cx="4656484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каждой 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[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прим.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 – экономической программе]</a:t>
            </a: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   </a:t>
            </a:r>
            <a:b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нами ставится неизменно правильная цель – рост благосостояния населения. Качественный рост должен обеспечиваться эффективным трудом.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92389" y="-338564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>
            <a:off x="8160941" y="1851670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84928" y="3974067"/>
            <a:ext cx="46355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Отчет Правительства Президенту </a:t>
            </a:r>
            <a:b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Республики Беларусь за 2025 год, 17 февраля 2026 г.</a:t>
            </a:r>
          </a:p>
        </p:txBody>
      </p:sp>
    </p:spTree>
    <p:extLst>
      <p:ext uri="{BB962C8B-B14F-4D97-AF65-F5344CB8AC3E}">
        <p14:creationId xmlns:p14="http://schemas.microsoft.com/office/powerpoint/2010/main" val="2797984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707654"/>
            <a:ext cx="798166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699792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61183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3570" y="699542"/>
            <a:ext cx="223224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нашей стране насчитывается </a:t>
            </a: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118</a:t>
            </a: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районов, </a:t>
            </a: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115 </a:t>
            </a: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городов, </a:t>
            </a:r>
            <a:b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</a:t>
            </a: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поселков городского типа, </a:t>
            </a: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22990 </a:t>
            </a: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сельских населенных пунктов</a:t>
            </a:r>
          </a:p>
          <a:p>
            <a:endParaRPr lang="ru-RU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данным </a:t>
            </a:r>
            <a:r>
              <a:rPr lang="ru-RU" sz="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Белстата</a:t>
            </a:r>
            <a:r>
              <a:rPr lang="ru-RU" sz="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1 января 2025 г.</a:t>
            </a:r>
          </a:p>
        </p:txBody>
      </p:sp>
    </p:spTree>
    <p:extLst>
      <p:ext uri="{BB962C8B-B14F-4D97-AF65-F5344CB8AC3E}">
        <p14:creationId xmlns:p14="http://schemas.microsoft.com/office/powerpoint/2010/main" val="704495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20169" y="-7987"/>
            <a:ext cx="3421812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67773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012160" y="839169"/>
            <a:ext cx="298976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текущем пятилетии будет продолжено развитие 8 городов-спутников как территорий с городской средой повышенной комфортности, оснащенной необходимой инфраструктурой.</a:t>
            </a:r>
          </a:p>
        </p:txBody>
      </p:sp>
    </p:spTree>
    <p:extLst>
      <p:ext uri="{BB962C8B-B14F-4D97-AF65-F5344CB8AC3E}">
        <p14:creationId xmlns:p14="http://schemas.microsoft.com/office/powerpoint/2010/main" val="3575661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3312368" cy="19802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3402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УСПЕШНО РЕАЛИЗОВАННЫЕ ГОСУДАРСТВЕННЫЕ ПРОГРАММЫ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499742"/>
            <a:ext cx="4608512" cy="157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50" b="1" dirty="0"/>
              <a:t>Возрождения и развития села </a:t>
            </a:r>
            <a:r>
              <a:rPr lang="ru-RU" b="1" dirty="0"/>
              <a:t>(2005–</a:t>
            </a:r>
            <a:br>
              <a:rPr lang="ru-RU" b="1" dirty="0"/>
            </a:br>
            <a:r>
              <a:rPr lang="ru-RU" b="1" dirty="0"/>
              <a:t>2010 гг.).</a:t>
            </a:r>
          </a:p>
          <a:p>
            <a:r>
              <a:rPr lang="ru-RU" sz="1850" b="1" dirty="0"/>
              <a:t>Устойчивого развития села (2011–2015 гг.).</a:t>
            </a:r>
          </a:p>
          <a:p>
            <a:r>
              <a:rPr lang="ru-RU" b="1" dirty="0"/>
              <a:t>Развития аграрного бизнеса (2016–2020 гг.).</a:t>
            </a:r>
          </a:p>
          <a:p>
            <a:pPr>
              <a:spcBef>
                <a:spcPts val="600"/>
              </a:spcBef>
            </a:pPr>
            <a:r>
              <a:rPr lang="ru-RU" sz="1900" b="1" dirty="0"/>
              <a:t>Аграрный бизнес (2021–2025 гг.).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2581383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3136653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400953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79588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155926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/>
              <a:t>В декабре 2025 г. утверждена новая </a:t>
            </a:r>
            <a:r>
              <a:rPr lang="ru-RU" sz="1500" b="1" i="1" dirty="0"/>
              <a:t>программа «АПК будущего» на </a:t>
            </a:r>
            <a:br>
              <a:rPr lang="ru-RU" sz="1500" b="1" i="1" dirty="0"/>
            </a:br>
            <a:r>
              <a:rPr lang="ru-RU" sz="1500" b="1" i="1" dirty="0"/>
              <a:t>2026–2030 гг.</a:t>
            </a:r>
            <a:r>
              <a:rPr lang="ru-RU" sz="1500" i="1" dirty="0"/>
              <a:t>, что подтверждает системный подход к развитию отрасли.</a:t>
            </a:r>
          </a:p>
        </p:txBody>
      </p:sp>
    </p:spTree>
    <p:extLst>
      <p:ext uri="{BB962C8B-B14F-4D97-AF65-F5344CB8AC3E}">
        <p14:creationId xmlns:p14="http://schemas.microsoft.com/office/powerpoint/2010/main" val="156461434"/>
      </p:ext>
    </p:extLst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7" name="Picture 3"/>
          <p:cNvPicPr>
            <a:picLocks noChangeArrowheads="1" noChangeAspect="1"/>
          </p:cNvPicPr>
          <p:nvPr/>
        </p:nvPicPr>
        <p:blipFill rotWithShape="1">
          <a:blip cstate="screen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200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8280920" cy="133214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9313" y="626081"/>
            <a:ext cx="7848872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4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НАРАЩИВАНИЕ ЭКОНОМИЧЕСКОГО ПОТЕНЦИАЛА ЗА СЧЕТ РОСТА ВАЛОВОГО РЕГИОНАЛЬНОГО ПРОДУКТА </a:t>
            </a:r>
            <a:endParaRPr b="1" dirty="0" lang="ru-RU" sz="24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D:\Академия управления\2026\февраль\пиктограммы\1771743709266-019c8427-1411-7458-b9fd-953b5f956063.png" id="2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95" l="2448" r="47561" t="99"/>
          <a:stretch/>
        </p:blipFill>
        <p:spPr bwMode="auto">
          <a:xfrm>
            <a:off x="39934" y="1851670"/>
            <a:ext cx="2105021" cy="178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2026\февраль\пиктограммы\1771743709266-019c8427-1411-7458-b9fd-953b5f956063.png" id="10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22" l="50000" r="9" t="472"/>
          <a:stretch/>
        </p:blipFill>
        <p:spPr bwMode="auto">
          <a:xfrm>
            <a:off x="183950" y="3219822"/>
            <a:ext cx="2105021" cy="178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2026\февраль\пиктограммы\1771743709266-019c8427-1411-7458-b9fd-953b5f956063.png" id="11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4" l="30" r="49978" t="50520"/>
          <a:stretch/>
        </p:blipFill>
        <p:spPr bwMode="auto">
          <a:xfrm>
            <a:off x="3923928" y="1883535"/>
            <a:ext cx="2105021" cy="178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2026\февраль\пиктограммы\1771743709266-019c8427-1411-7458-b9fd-953b5f956063.png" id="12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" l="46991" r="3018" t="51857"/>
          <a:stretch/>
        </p:blipFill>
        <p:spPr bwMode="auto">
          <a:xfrm>
            <a:off x="3995677" y="3268070"/>
            <a:ext cx="2105021" cy="178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2067694"/>
            <a:ext cx="2762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/>
              <a:t>Рост </a:t>
            </a:r>
            <a:r>
              <a:rPr dirty="0" lang="ru-RU"/>
              <a:t>в 6 из 7 регионов (кроме Витебской обл.)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2643758"/>
            <a:ext cx="2573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/>
              <a:t>+1,8% </a:t>
            </a:r>
            <a:r>
              <a:rPr dirty="0" lang="ru-RU"/>
              <a:t>(Могилевская) – </a:t>
            </a:r>
            <a:r>
              <a:rPr b="1" dirty="0" lang="ru-RU"/>
              <a:t>+21,8% </a:t>
            </a:r>
            <a:r>
              <a:rPr dirty="0" lang="ru-RU"/>
              <a:t>(Брестская)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35696" y="3540443"/>
            <a:ext cx="2762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/>
              <a:t>Рост </a:t>
            </a:r>
            <a:r>
              <a:rPr dirty="0" lang="ru-RU"/>
              <a:t>во всех регионах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35696" y="3940553"/>
            <a:ext cx="2573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/>
              <a:t>+2,2% </a:t>
            </a:r>
            <a:r>
              <a:rPr dirty="0" lang="ru-RU"/>
              <a:t>(</a:t>
            </a:r>
            <a:r>
              <a:rPr dirty="0" err="1" lang="ru-RU"/>
              <a:t>г.Минск</a:t>
            </a:r>
            <a:r>
              <a:rPr dirty="0" lang="ru-RU"/>
              <a:t>) – </a:t>
            </a:r>
            <a:br>
              <a:rPr dirty="0" lang="ru-RU"/>
            </a:br>
            <a:r>
              <a:rPr b="1" dirty="0" lang="ru-RU"/>
              <a:t>+28,1% </a:t>
            </a:r>
            <a:r>
              <a:rPr dirty="0" lang="ru-RU"/>
              <a:t>(Витебская)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05163" y="2067694"/>
            <a:ext cx="3059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/>
              <a:t>Рост</a:t>
            </a:r>
            <a:r>
              <a:rPr dirty="0" lang="ru-RU"/>
              <a:t> в 4 из 6 областей (кроме Витебской и Гомельской)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05163" y="2643758"/>
            <a:ext cx="2573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/>
              <a:t>+0,9% </a:t>
            </a:r>
            <a:r>
              <a:rPr dirty="0" lang="ru-RU"/>
              <a:t>(Минская) – </a:t>
            </a:r>
            <a:r>
              <a:rPr b="1" dirty="0" lang="ru-RU"/>
              <a:t>+11,7% </a:t>
            </a:r>
            <a:r>
              <a:rPr dirty="0" lang="ru-RU"/>
              <a:t>(Брестская)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805739" y="3435846"/>
            <a:ext cx="2762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/>
              <a:t>Рост</a:t>
            </a:r>
            <a:r>
              <a:rPr dirty="0" lang="ru-RU"/>
              <a:t> кроме Гомельской и Гродненской областей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805163" y="4013651"/>
            <a:ext cx="2573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/>
              <a:t>+3,0% </a:t>
            </a:r>
            <a:r>
              <a:rPr dirty="0" lang="ru-RU"/>
              <a:t>(Витебская) – </a:t>
            </a:r>
            <a:r>
              <a:rPr b="1" dirty="0" lang="ru-RU"/>
              <a:t>+41,0% </a:t>
            </a:r>
            <a:r>
              <a:rPr dirty="0" lang="ru-RU"/>
              <a:t>(Могилевская)</a:t>
            </a:r>
          </a:p>
        </p:txBody>
      </p:sp>
    </p:spTree>
    <p:extLst>
      <p:ext uri="{BB962C8B-B14F-4D97-AF65-F5344CB8AC3E}">
        <p14:creationId xmlns:p14="http://schemas.microsoft.com/office/powerpoint/2010/main" val="1434917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267494"/>
            <a:ext cx="5472608" cy="163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ИМПОРТОЗАМЕЩЕНИЕ </a:t>
            </a:r>
            <a:b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РЕГИОНАХ: ИТОГИ </a:t>
            </a:r>
            <a:b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2025 ГОДА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630105" y="169829"/>
            <a:ext cx="200206" cy="82758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779662"/>
            <a:ext cx="13532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189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596863"/>
            <a:ext cx="17203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33,3</a:t>
            </a: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2229782"/>
            <a:ext cx="2516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реализовано проектов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3033345"/>
            <a:ext cx="1493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млрд рублей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95536" y="2715766"/>
            <a:ext cx="3870176" cy="0"/>
          </a:xfrm>
          <a:prstGeom prst="line">
            <a:avLst/>
          </a:prstGeom>
          <a:ln w="19050">
            <a:solidFill>
              <a:srgbClr val="0A0A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514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483470"/>
            <a:ext cx="741682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3600" b="1" dirty="0">
                <a:solidFill>
                  <a:srgbClr val="0A0A7C"/>
                </a:solidFill>
              </a:rPr>
              <a:t>             ИТОГИ РАБОТЫ АПК</a:t>
            </a:r>
            <a:endParaRPr lang="ru-RU" sz="35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7449862" y="-397722"/>
            <a:ext cx="544977" cy="226825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637399" y="483518"/>
            <a:ext cx="222330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</a:rPr>
              <a:t>В 2025 ГОДУ</a:t>
            </a:r>
          </a:p>
        </p:txBody>
      </p:sp>
    </p:spTree>
    <p:extLst>
      <p:ext uri="{BB962C8B-B14F-4D97-AF65-F5344CB8AC3E}">
        <p14:creationId xmlns:p14="http://schemas.microsoft.com/office/powerpoint/2010/main" val="3201017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091" y="7986"/>
            <a:ext cx="346722" cy="89055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95486"/>
            <a:ext cx="824440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ИНИЦИАТИВА «ОДИН РАЙОН – ОДИН ПРОЕКТ»</a:t>
            </a:r>
          </a:p>
        </p:txBody>
      </p:sp>
    </p:spTree>
    <p:extLst>
      <p:ext uri="{BB962C8B-B14F-4D97-AF65-F5344CB8AC3E}">
        <p14:creationId xmlns:p14="http://schemas.microsoft.com/office/powerpoint/2010/main" val="1822560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4909" y="267494"/>
            <a:ext cx="47411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600" b="1" dirty="0">
                <a:solidFill>
                  <a:srgbClr val="182C7F"/>
                </a:solidFill>
              </a:rPr>
              <a:t>ОБЕСПЕЧЕННОСТЬ </a:t>
            </a:r>
            <a:br>
              <a:rPr lang="ru-RU" sz="3600" b="1" dirty="0">
                <a:solidFill>
                  <a:srgbClr val="182C7F"/>
                </a:solidFill>
              </a:rPr>
            </a:br>
            <a:r>
              <a:rPr lang="ru-RU" sz="3600" b="1" dirty="0">
                <a:solidFill>
                  <a:srgbClr val="182C7F"/>
                </a:solidFill>
              </a:rPr>
              <a:t>ЖИЛЬЕМ</a:t>
            </a:r>
            <a:endParaRPr lang="ru-RU" sz="3500" b="1" dirty="0"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6416721" y="-1057398"/>
            <a:ext cx="1152129" cy="388843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120579" y="450606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ОДНО ИЗ ЛИДИРУЮЩИХ МЕСТ в СНГ по уровню обеспеченности населения жильем</a:t>
            </a:r>
          </a:p>
        </p:txBody>
      </p:sp>
    </p:spTree>
    <p:extLst>
      <p:ext uri="{BB962C8B-B14F-4D97-AF65-F5344CB8AC3E}">
        <p14:creationId xmlns:p14="http://schemas.microsoft.com/office/powerpoint/2010/main" val="29240680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6707</TotalTime>
  <Words>437</Words>
  <Application>Microsoft Office PowerPoint</Application>
  <PresentationFormat>Экран (16:9)</PresentationFormat>
  <Paragraphs>51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Карпухина Ирина Алексеевна</cp:lastModifiedBy>
  <cp:revision>369</cp:revision>
  <dcterms:created xsi:type="dcterms:W3CDTF">2024-07-24T10:48:12Z</dcterms:created>
  <dcterms:modified xsi:type="dcterms:W3CDTF">2026-03-12T05:15:42Z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1079446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